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  <p:sldMasterId id="2147483678" r:id="rId2"/>
  </p:sldMasterIdLst>
  <p:notesMasterIdLst>
    <p:notesMasterId r:id="rId18"/>
  </p:notesMasterIdLst>
  <p:sldIdLst>
    <p:sldId id="264" r:id="rId3"/>
    <p:sldId id="266" r:id="rId4"/>
    <p:sldId id="267" r:id="rId5"/>
    <p:sldId id="268" r:id="rId6"/>
    <p:sldId id="269" r:id="rId7"/>
    <p:sldId id="258" r:id="rId8"/>
    <p:sldId id="257" r:id="rId9"/>
    <p:sldId id="259" r:id="rId10"/>
    <p:sldId id="260" r:id="rId11"/>
    <p:sldId id="261" r:id="rId12"/>
    <p:sldId id="263" r:id="rId13"/>
    <p:sldId id="262" r:id="rId14"/>
    <p:sldId id="265" r:id="rId15"/>
    <p:sldId id="270" r:id="rId16"/>
    <p:sldId id="271" r:id="rId17"/>
  </p:sldIdLst>
  <p:sldSz cx="9144000" cy="6858000" type="screen4x3"/>
  <p:notesSz cx="6797675" cy="9926638"/>
  <p:defaultTextStyle>
    <a:defPPr>
      <a:defRPr lang="fr-F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ïc Dewitte" initials="LD" lastIdx="7" clrIdx="0">
    <p:extLst>
      <p:ext uri="{19B8F6BF-5375-455C-9EA6-DF929625EA0E}">
        <p15:presenceInfo xmlns:p15="http://schemas.microsoft.com/office/powerpoint/2012/main" userId="be251c7e72bd5ba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4A94"/>
    <a:srgbClr val="000000"/>
    <a:srgbClr val="A2B9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3" autoAdjust="0"/>
    <p:restoredTop sz="93817" autoAdjust="0"/>
  </p:normalViewPr>
  <p:slideViewPr>
    <p:cSldViewPr>
      <p:cViewPr varScale="1">
        <p:scale>
          <a:sx n="80" d="100"/>
          <a:sy n="80" d="100"/>
        </p:scale>
        <p:origin x="1320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3T16:34:27.496" idx="7">
    <p:pos x="3890" y="1536"/>
    <p:text/>
    <p:extLst mod="1"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511A2C-EF3D-42FA-9AD2-1B09AE446B3B}" type="datetimeFigureOut">
              <a:rPr lang="fr-BE" smtClean="0"/>
              <a:t>25-03-19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177B3-21D5-4D96-AD46-B452E009682C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54599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Espace réservé de l'image des diapositives 1">
            <a:extLst>
              <a:ext uri="{FF2B5EF4-FFF2-40B4-BE49-F238E27FC236}">
                <a16:creationId xmlns:a16="http://schemas.microsoft.com/office/drawing/2014/main" id="{3331C6CB-357D-4FC3-93FE-7947F700AA5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Espace réservé des notes 2">
            <a:extLst>
              <a:ext uri="{FF2B5EF4-FFF2-40B4-BE49-F238E27FC236}">
                <a16:creationId xmlns:a16="http://schemas.microsoft.com/office/drawing/2014/main" id="{22D960C3-3CA9-4B53-963E-400BD5F736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fr-BE" altLang="fr-FR"/>
              <a:t>Consigne de position globale</a:t>
            </a:r>
          </a:p>
          <a:p>
            <a:pPr>
              <a:spcBef>
                <a:spcPct val="0"/>
              </a:spcBef>
            </a:pPr>
            <a:r>
              <a:rPr lang="fr-BE" altLang="fr-FR"/>
              <a:t>Doublement décomposée : en distance et angle, puis consigne effective recalculée à chaque échantillonnage </a:t>
            </a:r>
            <a:r>
              <a:rPr lang="fr-BE" altLang="fr-FR">
                <a:sym typeface="Wingdings" panose="05000000000000000000" pitchFamily="2" charset="2"/>
              </a:rPr>
              <a:t> contrôle continu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Erreurs prises en compte </a:t>
            </a:r>
            <a:r>
              <a:rPr lang="fr-BE" altLang="fr-FR">
                <a:sym typeface="Wingdings" panose="05000000000000000000" pitchFamily="2" charset="2"/>
              </a:rPr>
              <a:t> comportement proche de la consigne</a:t>
            </a:r>
          </a:p>
          <a:p>
            <a:pPr>
              <a:spcBef>
                <a:spcPct val="0"/>
              </a:spcBef>
            </a:pPr>
            <a:r>
              <a:rPr lang="fr-BE" altLang="fr-FR">
                <a:sym typeface="Wingdings" panose="05000000000000000000" pitchFamily="2" charset="2"/>
              </a:rPr>
              <a:t>                                              </a:t>
            </a:r>
            <a:r>
              <a:rPr lang="fr-BE" altLang="fr-FR"/>
              <a:t>comparaison odométrie/théorique, entrent dans le bloc d’asservissement d’où ressortent les commandes de tension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Coefficients déterminés par essais-erreurs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Ici, régulation PD suffisante</a:t>
            </a:r>
          </a:p>
        </p:txBody>
      </p:sp>
      <p:sp>
        <p:nvSpPr>
          <p:cNvPr id="10244" name="Espace réservé du numéro de diapositive 3">
            <a:extLst>
              <a:ext uri="{FF2B5EF4-FFF2-40B4-BE49-F238E27FC236}">
                <a16:creationId xmlns:a16="http://schemas.microsoft.com/office/drawing/2014/main" id="{B52A554F-B0B5-4D51-800C-5BA274EEA2A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304328B5-26DC-4E84-8DE3-2961F9E8CC00}" type="slidenum">
              <a:rPr lang="fr-BE" altLang="fr-FR"/>
              <a:pPr/>
              <a:t>2</a:t>
            </a:fld>
            <a:endParaRPr lang="fr-BE" alt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Odométrie : module calculant les position et orientation approximatives du robot, accessibles lorsque nécessaires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Décomposition en déplacements angulaires et rectilignes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Encodeurs optiques : capteurs mesurant le nombre exact de tours faits par les arbres moteurs (précision de 1/1920 tours)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Transformer les tics droit et gauche renvoyés en infos de déplacement et de variation d'angle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Coefficients : circonférence/tics ~= 0,08pi/1920, déplacements et rotation effectués par le centre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BE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fr-BE" dirty="0"/>
          </a:p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D177B3-21D5-4D96-AD46-B452E009682C}" type="slidenum">
              <a:rPr lang="fr-BE" smtClean="0"/>
              <a:t>14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108297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dirty="0">
                <a:sym typeface="Wingdings" panose="05000000000000000000" pitchFamily="2" charset="2"/>
              </a:rPr>
              <a:t>Décomposition en distance &amp; angle : connaissance des positions cible et actuelle (odométrie)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D177B3-21D5-4D96-AD46-B452E009682C}" type="slidenum">
              <a:rPr lang="fr-BE" smtClean="0"/>
              <a:t>15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1459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Espace réservé de l'image des diapositives 1">
            <a:extLst>
              <a:ext uri="{FF2B5EF4-FFF2-40B4-BE49-F238E27FC236}">
                <a16:creationId xmlns:a16="http://schemas.microsoft.com/office/drawing/2014/main" id="{956AC021-CB58-4A71-8B82-FE8A05DDEFB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Espace réservé des notes 2">
            <a:extLst>
              <a:ext uri="{FF2B5EF4-FFF2-40B4-BE49-F238E27FC236}">
                <a16:creationId xmlns:a16="http://schemas.microsoft.com/office/drawing/2014/main" id="{33BA008A-9194-42E4-B0C2-298F0EBB2B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fr-BE" altLang="fr-FR"/>
              <a:t>Consigne de position globale</a:t>
            </a:r>
          </a:p>
          <a:p>
            <a:pPr>
              <a:spcBef>
                <a:spcPct val="0"/>
              </a:spcBef>
            </a:pPr>
            <a:r>
              <a:rPr lang="fr-BE" altLang="fr-FR"/>
              <a:t>Doublement décomposée : en distance et angle, puis consigne effective recalculée à chaque échantillonnage </a:t>
            </a:r>
            <a:r>
              <a:rPr lang="fr-BE" altLang="fr-FR">
                <a:sym typeface="Wingdings" panose="05000000000000000000" pitchFamily="2" charset="2"/>
              </a:rPr>
              <a:t> contrôle continu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Erreurs prises en compte </a:t>
            </a:r>
            <a:r>
              <a:rPr lang="fr-BE" altLang="fr-FR">
                <a:sym typeface="Wingdings" panose="05000000000000000000" pitchFamily="2" charset="2"/>
              </a:rPr>
              <a:t> comportement proche de la consigne</a:t>
            </a:r>
          </a:p>
          <a:p>
            <a:pPr>
              <a:spcBef>
                <a:spcPct val="0"/>
              </a:spcBef>
            </a:pPr>
            <a:r>
              <a:rPr lang="fr-BE" altLang="fr-FR">
                <a:sym typeface="Wingdings" panose="05000000000000000000" pitchFamily="2" charset="2"/>
              </a:rPr>
              <a:t>                                              </a:t>
            </a:r>
            <a:r>
              <a:rPr lang="fr-BE" altLang="fr-FR"/>
              <a:t>comparaison odométrie/théorique, entrent dans le bloc d’asservissement d’où ressortent les commandes de tension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Coefficients déterminés par essais-erreurs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Ici, régulation PD suffisante</a:t>
            </a:r>
          </a:p>
        </p:txBody>
      </p:sp>
      <p:sp>
        <p:nvSpPr>
          <p:cNvPr id="12292" name="Espace réservé du numéro de diapositive 3">
            <a:extLst>
              <a:ext uri="{FF2B5EF4-FFF2-40B4-BE49-F238E27FC236}">
                <a16:creationId xmlns:a16="http://schemas.microsoft.com/office/drawing/2014/main" id="{AAC7DA31-2371-4103-AC23-378E539AB4C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0E0605F4-B8EE-49D6-B906-1DCA970AE31D}" type="slidenum">
              <a:rPr lang="fr-BE" altLang="fr-FR"/>
              <a:pPr/>
              <a:t>3</a:t>
            </a:fld>
            <a:endParaRPr lang="fr-BE" alt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Espace réservé de l'image des diapositives 1">
            <a:extLst>
              <a:ext uri="{FF2B5EF4-FFF2-40B4-BE49-F238E27FC236}">
                <a16:creationId xmlns:a16="http://schemas.microsoft.com/office/drawing/2014/main" id="{2443E70E-62BE-4652-9563-F7004C761E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Espace réservé des notes 2">
            <a:extLst>
              <a:ext uri="{FF2B5EF4-FFF2-40B4-BE49-F238E27FC236}">
                <a16:creationId xmlns:a16="http://schemas.microsoft.com/office/drawing/2014/main" id="{E510C3EF-A25A-463C-89EA-A891A0C6D4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fr-BE" altLang="fr-FR"/>
              <a:t>Consigne de position globale</a:t>
            </a:r>
          </a:p>
          <a:p>
            <a:pPr>
              <a:spcBef>
                <a:spcPct val="0"/>
              </a:spcBef>
            </a:pPr>
            <a:r>
              <a:rPr lang="fr-BE" altLang="fr-FR"/>
              <a:t>Doublement décomposée : en distance et angle, puis consigne effective recalculée à chaque échantillonnage </a:t>
            </a:r>
            <a:r>
              <a:rPr lang="fr-BE" altLang="fr-FR">
                <a:sym typeface="Wingdings" panose="05000000000000000000" pitchFamily="2" charset="2"/>
              </a:rPr>
              <a:t> contrôle continu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Erreurs prises en compte </a:t>
            </a:r>
            <a:r>
              <a:rPr lang="fr-BE" altLang="fr-FR">
                <a:sym typeface="Wingdings" panose="05000000000000000000" pitchFamily="2" charset="2"/>
              </a:rPr>
              <a:t> comportement proche de la consigne</a:t>
            </a:r>
          </a:p>
          <a:p>
            <a:pPr>
              <a:spcBef>
                <a:spcPct val="0"/>
              </a:spcBef>
            </a:pPr>
            <a:r>
              <a:rPr lang="fr-BE" altLang="fr-FR">
                <a:sym typeface="Wingdings" panose="05000000000000000000" pitchFamily="2" charset="2"/>
              </a:rPr>
              <a:t>                                              </a:t>
            </a:r>
            <a:r>
              <a:rPr lang="fr-BE" altLang="fr-FR"/>
              <a:t>comparaison odométrie/théorique, entrent dans le bloc d’asservissement d’où ressortent les commandes de tension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Coefficients déterminés par essais-erreurs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Ici, régulation PD suffisante</a:t>
            </a:r>
          </a:p>
        </p:txBody>
      </p:sp>
      <p:sp>
        <p:nvSpPr>
          <p:cNvPr id="14340" name="Espace réservé du numéro de diapositive 3">
            <a:extLst>
              <a:ext uri="{FF2B5EF4-FFF2-40B4-BE49-F238E27FC236}">
                <a16:creationId xmlns:a16="http://schemas.microsoft.com/office/drawing/2014/main" id="{3F7D8BFA-8FC1-4526-B48E-C5D6A6BFB0D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4038E0DF-388B-43B9-B1D2-830B86EC6065}" type="slidenum">
              <a:rPr lang="fr-BE" altLang="fr-FR"/>
              <a:pPr/>
              <a:t>4</a:t>
            </a:fld>
            <a:endParaRPr lang="fr-BE" alt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Espace réservé de l'image des diapositives 1">
            <a:extLst>
              <a:ext uri="{FF2B5EF4-FFF2-40B4-BE49-F238E27FC236}">
                <a16:creationId xmlns:a16="http://schemas.microsoft.com/office/drawing/2014/main" id="{634977C9-ABE9-461C-887C-A7240AAA9D7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Espace réservé des notes 2">
            <a:extLst>
              <a:ext uri="{FF2B5EF4-FFF2-40B4-BE49-F238E27FC236}">
                <a16:creationId xmlns:a16="http://schemas.microsoft.com/office/drawing/2014/main" id="{13C2F086-C599-4FED-837F-A67B480499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fr-BE" altLang="fr-FR"/>
              <a:t>Consigne de position globale</a:t>
            </a:r>
          </a:p>
          <a:p>
            <a:pPr>
              <a:spcBef>
                <a:spcPct val="0"/>
              </a:spcBef>
            </a:pPr>
            <a:r>
              <a:rPr lang="fr-BE" altLang="fr-FR"/>
              <a:t>Doublement décomposée : en distance et angle, puis consigne effective recalculée à chaque échantillonnage </a:t>
            </a:r>
            <a:r>
              <a:rPr lang="fr-BE" altLang="fr-FR">
                <a:sym typeface="Wingdings" panose="05000000000000000000" pitchFamily="2" charset="2"/>
              </a:rPr>
              <a:t> contrôle continu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Erreurs prises en compte </a:t>
            </a:r>
            <a:r>
              <a:rPr lang="fr-BE" altLang="fr-FR">
                <a:sym typeface="Wingdings" panose="05000000000000000000" pitchFamily="2" charset="2"/>
              </a:rPr>
              <a:t> comportement proche de la consigne</a:t>
            </a:r>
          </a:p>
          <a:p>
            <a:pPr>
              <a:spcBef>
                <a:spcPct val="0"/>
              </a:spcBef>
            </a:pPr>
            <a:r>
              <a:rPr lang="fr-BE" altLang="fr-FR">
                <a:sym typeface="Wingdings" panose="05000000000000000000" pitchFamily="2" charset="2"/>
              </a:rPr>
              <a:t>                                              </a:t>
            </a:r>
            <a:r>
              <a:rPr lang="fr-BE" altLang="fr-FR"/>
              <a:t>comparaison odométrie/théorique, entrent dans le bloc d’asservissement d’où ressortent les commandes de tension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Coefficients déterminés par essais-erreurs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Ici, régulation PD suffisante</a:t>
            </a:r>
          </a:p>
        </p:txBody>
      </p:sp>
      <p:sp>
        <p:nvSpPr>
          <p:cNvPr id="16388" name="Espace réservé du numéro de diapositive 3">
            <a:extLst>
              <a:ext uri="{FF2B5EF4-FFF2-40B4-BE49-F238E27FC236}">
                <a16:creationId xmlns:a16="http://schemas.microsoft.com/office/drawing/2014/main" id="{210454F6-523E-425D-9DC1-BBEADC02EED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D13ADDC9-3AC2-446B-BF0C-04B1895E539E}" type="slidenum">
              <a:rPr lang="fr-BE" altLang="fr-FR"/>
              <a:pPr/>
              <a:t>5</a:t>
            </a:fld>
            <a:endParaRPr lang="fr-BE" alt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/>
              <a:t>Régulation en position</a:t>
            </a:r>
          </a:p>
          <a:p>
            <a:r>
              <a:rPr lang="fr-BE" dirty="0"/>
              <a:t>Consigne de position globale</a:t>
            </a:r>
          </a:p>
          <a:p>
            <a:r>
              <a:rPr lang="fr-BE" dirty="0"/>
              <a:t>Doublement décomposée : en distance et angle, puis consigne effective recalculée à chaque échantillonnage </a:t>
            </a:r>
            <a:r>
              <a:rPr lang="fr-BE" dirty="0">
                <a:sym typeface="Wingdings" panose="05000000000000000000" pitchFamily="2" charset="2"/>
              </a:rPr>
              <a:t> contrôle continu</a:t>
            </a:r>
          </a:p>
          <a:p>
            <a:endParaRPr lang="fr-BE" dirty="0"/>
          </a:p>
          <a:p>
            <a:r>
              <a:rPr lang="fr-BE" dirty="0"/>
              <a:t>Erreurs prises en compte </a:t>
            </a:r>
            <a:r>
              <a:rPr lang="fr-BE" dirty="0">
                <a:sym typeface="Wingdings" panose="05000000000000000000" pitchFamily="2" charset="2"/>
              </a:rPr>
              <a:t> comportement proche de la consigne</a:t>
            </a:r>
          </a:p>
          <a:p>
            <a:r>
              <a:rPr lang="fr-BE" dirty="0">
                <a:sym typeface="Wingdings" panose="05000000000000000000" pitchFamily="2" charset="2"/>
              </a:rPr>
              <a:t>                                              </a:t>
            </a:r>
            <a:r>
              <a:rPr lang="fr-BE" dirty="0"/>
              <a:t>comparaison odométrie/théorique, entrent dans le bloc d’asservissement d’où ressortent les commandes de tension</a:t>
            </a:r>
          </a:p>
          <a:p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dirty="0"/>
              <a:t>Coefficients déterminés par essais-erreurs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B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dirty="0"/>
              <a:t>Ici, régulation PD suffisante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D177B3-21D5-4D96-AD46-B452E009682C}" type="slidenum">
              <a:rPr lang="fr-BE" smtClean="0"/>
              <a:t>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50813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Odométrie : module calculant les position et orientation approximatives du robot, accessibles lorsque nécessaires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Décomposition en déplacements angulaires et rectilignes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Encodeurs optiques : capteurs mesurant le nombre exact de tours faits par les arbres moteurs (précision de 1/1920 tours)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Transformer les tics droit et gauche renvoyés en infos de déplacement et de variation d'angle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Coefficients : circonférence/tics ~= 0,08pi/1920, déplacements et rotation effectués par le centre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BE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fr-BE" dirty="0"/>
          </a:p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D177B3-21D5-4D96-AD46-B452E009682C}" type="slidenum">
              <a:rPr lang="fr-BE" smtClean="0"/>
              <a:t>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1890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BE" dirty="0">
                <a:sym typeface="Wingdings" panose="05000000000000000000" pitchFamily="2" charset="2"/>
              </a:rPr>
              <a:t>Décomposition en distance &amp; angle : connaissance des positions cible et actuelle (odométrie)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D177B3-21D5-4D96-AD46-B452E009682C}" type="slidenum">
              <a:rPr lang="fr-BE" smtClean="0"/>
              <a:t>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977785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/>
              <a:t>Évolutives : accélération constante, vitesse constante puis décélération constante (déplacements rectiligne et angulaire)</a:t>
            </a:r>
          </a:p>
          <a:p>
            <a:r>
              <a:rPr lang="fr-BE" dirty="0"/>
              <a:t>Consigne </a:t>
            </a:r>
            <a:r>
              <a:rPr lang="fr-BE" dirty="0">
                <a:sym typeface="Wingdings" panose="05000000000000000000" pitchFamily="2" charset="2"/>
              </a:rPr>
              <a:t> où le robot devrait être</a:t>
            </a:r>
          </a:p>
          <a:p>
            <a:endParaRPr lang="fr-BE" dirty="0"/>
          </a:p>
          <a:p>
            <a:r>
              <a:rPr lang="fr-BE" dirty="0"/>
              <a:t>Régulation d’abord de l’angle puis du déplacement rectiligne (+ simple)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D177B3-21D5-4D96-AD46-B452E009682C}" type="slidenum">
              <a:rPr lang="fr-BE" smtClean="0"/>
              <a:t>9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223830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Espace réservé de l'image des diapositives 1">
            <a:extLst>
              <a:ext uri="{FF2B5EF4-FFF2-40B4-BE49-F238E27FC236}">
                <a16:creationId xmlns:a16="http://schemas.microsoft.com/office/drawing/2014/main" id="{3826DEC6-9C7C-40F5-A8B5-1C652642C6D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Espace réservé des notes 2">
            <a:extLst>
              <a:ext uri="{FF2B5EF4-FFF2-40B4-BE49-F238E27FC236}">
                <a16:creationId xmlns:a16="http://schemas.microsoft.com/office/drawing/2014/main" id="{B41F265E-A447-45B2-81A3-378313346E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fr-BE" altLang="fr-FR"/>
              <a:t>Consigne de position globale</a:t>
            </a:r>
          </a:p>
          <a:p>
            <a:pPr>
              <a:spcBef>
                <a:spcPct val="0"/>
              </a:spcBef>
            </a:pPr>
            <a:r>
              <a:rPr lang="fr-BE" altLang="fr-FR"/>
              <a:t>Doublement décomposée : en distance et angle, puis consigne effective recalculée à chaque échantillonnage </a:t>
            </a:r>
            <a:r>
              <a:rPr lang="fr-BE" altLang="fr-FR">
                <a:sym typeface="Wingdings" panose="05000000000000000000" pitchFamily="2" charset="2"/>
              </a:rPr>
              <a:t> contrôle continu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Erreurs prises en compte </a:t>
            </a:r>
            <a:r>
              <a:rPr lang="fr-BE" altLang="fr-FR">
                <a:sym typeface="Wingdings" panose="05000000000000000000" pitchFamily="2" charset="2"/>
              </a:rPr>
              <a:t> comportement proche de la consigne</a:t>
            </a:r>
          </a:p>
          <a:p>
            <a:pPr>
              <a:spcBef>
                <a:spcPct val="0"/>
              </a:spcBef>
            </a:pPr>
            <a:r>
              <a:rPr lang="fr-BE" altLang="fr-FR">
                <a:sym typeface="Wingdings" panose="05000000000000000000" pitchFamily="2" charset="2"/>
              </a:rPr>
              <a:t>                                              </a:t>
            </a:r>
            <a:r>
              <a:rPr lang="fr-BE" altLang="fr-FR"/>
              <a:t>comparaison odométrie/théorique, entrent dans le bloc d’asservissement d’où ressortent les commandes de tension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Coefficients déterminés par essais-erreurs</a:t>
            </a:r>
          </a:p>
          <a:p>
            <a:pPr>
              <a:spcBef>
                <a:spcPct val="0"/>
              </a:spcBef>
            </a:pPr>
            <a:endParaRPr lang="fr-BE" altLang="fr-FR"/>
          </a:p>
          <a:p>
            <a:pPr>
              <a:spcBef>
                <a:spcPct val="0"/>
              </a:spcBef>
            </a:pPr>
            <a:r>
              <a:rPr lang="fr-BE" altLang="fr-FR"/>
              <a:t>Ici, régulation PD suffisante</a:t>
            </a:r>
          </a:p>
        </p:txBody>
      </p:sp>
      <p:sp>
        <p:nvSpPr>
          <p:cNvPr id="8196" name="Espace réservé du numéro de diapositive 3">
            <a:extLst>
              <a:ext uri="{FF2B5EF4-FFF2-40B4-BE49-F238E27FC236}">
                <a16:creationId xmlns:a16="http://schemas.microsoft.com/office/drawing/2014/main" id="{14D084EC-525E-4B3F-9E0C-5FF5A013F23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5CDA596-BC4D-4086-AB1D-6C193326AEC7}" type="slidenum">
              <a:rPr lang="fr-BE" altLang="fr-FR"/>
              <a:pPr/>
              <a:t>13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3608906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657F1D4-BD70-401E-8926-D0025B79B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81C0BF-25F3-4550-819A-71DF663EAFE5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715EF29-0D2E-4218-849E-0088F5B0A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CD58A22-8C9F-4262-8D65-15B776E9D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31B270-B6A5-4470-8278-FCB1F2C286E9}" type="slidenum">
              <a:rPr lang="fr-BE" altLang="fr-FR"/>
              <a:pPr/>
              <a:t>‹#›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3382200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BE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11246EC8-8FD2-4A22-B853-3849234F5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641EB7-3E68-49AE-9E0D-D231C4660B7F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AF939487-A80A-40CA-BD7D-769D9CE94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94511E0F-CB80-4FD1-914F-ECF32C636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4D38CA-9BEB-48F1-A423-89D68EB7CFE6}" type="slidenum">
              <a:rPr lang="fr-BE" altLang="fr-FR"/>
              <a:pPr/>
              <a:t>‹#›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2136292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918F2A-1392-4F51-B4F3-C154F3807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DD0DA4-647D-4EF0-A0EB-0F936AA3AEEC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28F6C1D-702C-4B1F-86CF-BCA531F5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86A59C-86E5-4E4B-BF36-0A975D8B0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93A0E8-9B29-46D7-BD8E-AD27AA73B3AE}" type="slidenum">
              <a:rPr lang="fr-BE" altLang="fr-FR"/>
              <a:pPr/>
              <a:t>‹#›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7308515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836712"/>
            <a:ext cx="5638800" cy="1143000"/>
          </a:xfrm>
        </p:spPr>
        <p:txBody>
          <a:bodyPr lIns="0">
            <a:noAutofit/>
          </a:bodyPr>
          <a:lstStyle>
            <a:lvl1pPr algn="l">
              <a:defRPr sz="1800"/>
            </a:lvl1pPr>
          </a:lstStyle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20553862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35696" y="836712"/>
            <a:ext cx="5638800" cy="1143000"/>
          </a:xfrm>
        </p:spPr>
        <p:txBody>
          <a:bodyPr lIns="0">
            <a:noAutofit/>
          </a:bodyPr>
          <a:lstStyle>
            <a:lvl1pPr algn="l">
              <a:defRPr sz="1800"/>
            </a:lvl1pPr>
          </a:lstStyle>
          <a:p>
            <a:endParaRPr lang="fr-FR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899592" y="2084852"/>
            <a:ext cx="7715200" cy="4525433"/>
          </a:xfrm>
        </p:spPr>
        <p:txBody>
          <a:bodyPr/>
          <a:lstStyle/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772219059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7BAEE51-8437-4C81-BC13-34C0C38DE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61FD6F-046A-491C-AE8B-1B272F8F3CF4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4B0205-0BC2-4425-B75A-1502E8A08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82B9F5-323A-4EB4-8677-779922AF5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6BA15A4-3050-4538-81A0-C9C7BD0DB948}" type="slidenum">
              <a:rPr lang="fr-BE" altLang="fr-FR"/>
              <a:pPr/>
              <a:t>‹#›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1399542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95DF05-224F-46D3-9A25-25373EDB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B25586-217E-4248-B24B-FD9400988E96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3B2D2E-01B6-4F9D-B206-CA76A10F9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991EFA-07FC-44B0-B9BF-5F7D9BFBC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EB4F18C-4E52-43D0-BDB3-D81A9475848F}" type="slidenum">
              <a:rPr lang="fr-BE" altLang="fr-FR"/>
              <a:pPr/>
              <a:t>‹#›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2351383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15616" y="4425132"/>
            <a:ext cx="7772400" cy="8223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15616" y="292494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5EB1D8-8083-41F7-AE53-B808FF1D6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A3B56C-0B91-43CD-9147-494863FEEED9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96A6F7-D27D-4C3A-9B58-AB1A7C0EC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B48EE63-80AB-4D5D-A6FD-F6B2FC251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2AF9BB-AA29-462E-B955-19B34546A6CB}" type="slidenum">
              <a:rPr lang="fr-BE" altLang="fr-FR"/>
              <a:pPr/>
              <a:t>‹#›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889125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331640" y="1600200"/>
            <a:ext cx="316416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BE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F7B2C8B3-3844-46CB-94E7-64A7E09AE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DB9DC2-61D4-4B0F-A4C2-D203E7373E59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9A1FECD4-E558-4BE4-B164-EE58052C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8BDCA222-49E4-4767-AA30-C5AE0D3FA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5F00CB-7A66-463A-8BDD-0864B81695E1}" type="slidenum">
              <a:rPr lang="fr-BE" altLang="fr-FR"/>
              <a:pPr/>
              <a:t>‹#›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314449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DB084C69-F063-44BB-B62C-3B4BDF6A4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491811-A0FE-4629-BA92-0AD01E59D09F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3DBCA63D-53BD-4511-9638-31210FC6B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EA1A6500-F7C2-41A6-AE0A-CDB5C5744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DDC4E7-3885-42C0-BA24-B9F2BC9CE754}" type="slidenum">
              <a:rPr lang="fr-BE" altLang="fr-FR"/>
              <a:pPr/>
              <a:t>‹#›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98031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BE"/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F4711FD7-BD2D-4399-B387-45AC76659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B07BFB-05C3-444E-953B-8E92C85153E7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7A134F0A-77E8-4BCF-8734-3CAC02DE9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CAF969CA-65C5-4C6A-B560-964DD5C3C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1397E2-664D-4810-8BD9-9A47DDA0A772}" type="slidenum">
              <a:rPr lang="fr-BE" altLang="fr-FR"/>
              <a:pPr/>
              <a:t>‹#›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18646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>
            <a:extLst>
              <a:ext uri="{FF2B5EF4-FFF2-40B4-BE49-F238E27FC236}">
                <a16:creationId xmlns:a16="http://schemas.microsoft.com/office/drawing/2014/main" id="{959531E5-EE0A-46C9-AACD-FCCC78DBE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9382A3-F23A-4154-8779-AE467EBC57A3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3" name="Espace réservé du pied de page 4">
            <a:extLst>
              <a:ext uri="{FF2B5EF4-FFF2-40B4-BE49-F238E27FC236}">
                <a16:creationId xmlns:a16="http://schemas.microsoft.com/office/drawing/2014/main" id="{081D800B-E94B-4A06-9AF1-73433D790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A0B22063-D8FD-4126-A4F3-58352A23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475A84-006F-4B7A-997B-3029847B68EB}" type="slidenum">
              <a:rPr lang="fr-BE" altLang="fr-FR"/>
              <a:pPr/>
              <a:t>‹#›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579105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87624" y="238324"/>
            <a:ext cx="2277889" cy="95842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dirty="0"/>
              <a:t>Modifiez le style du titre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188640"/>
            <a:ext cx="5111750" cy="59375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BE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187624" y="1412776"/>
            <a:ext cx="2277889" cy="4713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6074148E-45F6-4351-9E04-AD24CAB57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9A594E-C0EE-4CD9-8A96-CB17EAB8CDD1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D51542A0-FC79-4075-80FC-72DEC9EA5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70BA5B74-1EAC-4248-893E-5584440B4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B962FE-EE22-4E13-9F47-0E250D09C1CB}" type="slidenum">
              <a:rPr lang="fr-BE" altLang="fr-FR"/>
              <a:pPr/>
              <a:t>‹#›</a:t>
            </a:fld>
            <a:endParaRPr lang="fr-BE" altLang="fr-FR"/>
          </a:p>
        </p:txBody>
      </p:sp>
    </p:spTree>
    <p:extLst>
      <p:ext uri="{BB962C8B-B14F-4D97-AF65-F5344CB8AC3E}">
        <p14:creationId xmlns:p14="http://schemas.microsoft.com/office/powerpoint/2010/main" val="1069962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Image 8">
            <a:extLst>
              <a:ext uri="{FF2B5EF4-FFF2-40B4-BE49-F238E27FC236}">
                <a16:creationId xmlns:a16="http://schemas.microsoft.com/office/drawing/2014/main" id="{0378AF02-D3FD-4EA1-9E51-727FA2327D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08" b="30403"/>
          <a:stretch>
            <a:fillRect/>
          </a:stretch>
        </p:blipFill>
        <p:spPr bwMode="auto">
          <a:xfrm>
            <a:off x="7380288" y="4949825"/>
            <a:ext cx="1763712" cy="190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Espace réservé du titre 1">
            <a:extLst>
              <a:ext uri="{FF2B5EF4-FFF2-40B4-BE49-F238E27FC236}">
                <a16:creationId xmlns:a16="http://schemas.microsoft.com/office/drawing/2014/main" id="{FCA135E6-78B2-4C95-9DA8-F2FE94B4365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181225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Page d’ouverture</a:t>
            </a:r>
            <a:endParaRPr lang="fr-BE" alt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926AC8A-0D8C-4EC2-B40A-FC1CF51D90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6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DECB140-795E-4C32-ACDD-7A4C9F69F729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93B133-B075-4783-AAD1-D364293E1D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67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158661-72D6-4BDF-B3B8-792F7BB101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67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E1B0EDDA-192B-428B-A899-BEEA0F814309}" type="slidenum">
              <a:rPr lang="fr-BE" altLang="fr-FR"/>
              <a:pPr/>
              <a:t>‹#›</a:t>
            </a:fld>
            <a:endParaRPr lang="fr-BE" alt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A714A8-F334-465D-8338-418C9D469FC2}"/>
              </a:ext>
            </a:extLst>
          </p:cNvPr>
          <p:cNvSpPr/>
          <p:nvPr userDrawn="1"/>
        </p:nvSpPr>
        <p:spPr>
          <a:xfrm>
            <a:off x="1619250" y="646113"/>
            <a:ext cx="6121400" cy="5565775"/>
          </a:xfrm>
          <a:prstGeom prst="rect">
            <a:avLst/>
          </a:prstGeom>
          <a:noFill/>
          <a:ln w="3175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fr-BE"/>
          </a:p>
        </p:txBody>
      </p:sp>
      <p:pic>
        <p:nvPicPr>
          <p:cNvPr id="1032" name="Picture 11" descr="http://www.ulb.ac.be/preview1/dre/com/docs/ULB-ligne-droite.jpg">
            <a:extLst>
              <a:ext uri="{FF2B5EF4-FFF2-40B4-BE49-F238E27FC236}">
                <a16:creationId xmlns:a16="http://schemas.microsoft.com/office/drawing/2014/main" id="{1B612286-875F-453D-8C4B-670BD3778D8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350" y="0"/>
            <a:ext cx="5194300" cy="78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Image 8">
            <a:extLst>
              <a:ext uri="{FF2B5EF4-FFF2-40B4-BE49-F238E27FC236}">
                <a16:creationId xmlns:a16="http://schemas.microsoft.com/office/drawing/2014/main" id="{1F714C91-2B6B-45CB-8ED6-145C67991CE2}"/>
              </a:ext>
            </a:extLst>
          </p:cNvPr>
          <p:cNvPicPr preferRelativeResize="0">
            <a:picLocks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350" y="6778625"/>
            <a:ext cx="9150350" cy="7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Image 8">
            <a:extLst>
              <a:ext uri="{FF2B5EF4-FFF2-40B4-BE49-F238E27FC236}">
                <a16:creationId xmlns:a16="http://schemas.microsoft.com/office/drawing/2014/main" id="{C382D870-AE61-44C8-AC6C-88288E450AA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08" b="30403"/>
          <a:stretch>
            <a:fillRect/>
          </a:stretch>
        </p:blipFill>
        <p:spPr bwMode="auto">
          <a:xfrm>
            <a:off x="7380288" y="4949825"/>
            <a:ext cx="1763712" cy="190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Espace réservé du titre 1">
            <a:extLst>
              <a:ext uri="{FF2B5EF4-FFF2-40B4-BE49-F238E27FC236}">
                <a16:creationId xmlns:a16="http://schemas.microsoft.com/office/drawing/2014/main" id="{954CBF7D-D373-4710-9E09-8308B32020E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403350" y="274638"/>
            <a:ext cx="728345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Page de contenu</a:t>
            </a:r>
            <a:endParaRPr lang="fr-BE" altLang="fr-FR"/>
          </a:p>
        </p:txBody>
      </p:sp>
      <p:sp>
        <p:nvSpPr>
          <p:cNvPr id="2052" name="Espace réservé du texte 2">
            <a:extLst>
              <a:ext uri="{FF2B5EF4-FFF2-40B4-BE49-F238E27FC236}">
                <a16:creationId xmlns:a16="http://schemas.microsoft.com/office/drawing/2014/main" id="{F1819C6B-8245-4424-90E8-B38F7EF6C1B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403350" y="1600200"/>
            <a:ext cx="728345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  <a:endParaRPr lang="fr-BE" alt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B8E45E-9861-4920-886A-6E6DA9E8F3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0838" y="651986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prstClr val="black">
                    <a:tint val="75000"/>
                  </a:prstClr>
                </a:solidFill>
                <a:cs typeface="Arial" pitchFamily="34" charset="0"/>
              </a:defRPr>
            </a:lvl1pPr>
          </a:lstStyle>
          <a:p>
            <a:pPr>
              <a:defRPr/>
            </a:pPr>
            <a:fld id="{27D1F283-5FBD-4A27-96ED-661E314150A7}" type="datetimeFigureOut">
              <a:rPr lang="fr-BE"/>
              <a:pPr>
                <a:defRPr/>
              </a:pPr>
              <a:t>25-03-19</a:t>
            </a:fld>
            <a:endParaRPr lang="fr-BE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2141BF7-DADC-47FF-B14B-EC8FAF8704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prstClr val="black">
                    <a:tint val="75000"/>
                  </a:prstClr>
                </a:solidFill>
                <a:cs typeface="Arial" pitchFamily="34" charset="0"/>
              </a:defRPr>
            </a:lvl1pPr>
          </a:lstStyle>
          <a:p>
            <a:pPr>
              <a:defRPr/>
            </a:pPr>
            <a:endParaRPr lang="fr-BE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DC5143D-D9E6-4978-A5CA-ACF158919E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0400" y="63817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C2F749CB-8FDE-4625-A9B4-0C7C31964399}" type="slidenum">
              <a:rPr lang="fr-BE" altLang="fr-FR"/>
              <a:pPr/>
              <a:t>‹#›</a:t>
            </a:fld>
            <a:endParaRPr lang="fr-BE" altLang="fr-FR"/>
          </a:p>
        </p:txBody>
      </p:sp>
      <p:pic>
        <p:nvPicPr>
          <p:cNvPr id="2056" name="Image 6">
            <a:extLst>
              <a:ext uri="{FF2B5EF4-FFF2-40B4-BE49-F238E27FC236}">
                <a16:creationId xmlns:a16="http://schemas.microsoft.com/office/drawing/2014/main" id="{B841E69C-3F8B-4AB8-B954-396349BF1E43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4213" cy="354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7" name="Image 7">
            <a:extLst>
              <a:ext uri="{FF2B5EF4-FFF2-40B4-BE49-F238E27FC236}">
                <a16:creationId xmlns:a16="http://schemas.microsoft.com/office/drawing/2014/main" id="{B112CB59-A664-4E38-B903-88A7E6CC019F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" y="5445125"/>
            <a:ext cx="131763" cy="141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re 1">
            <a:extLst>
              <a:ext uri="{FF2B5EF4-FFF2-40B4-BE49-F238E27FC236}">
                <a16:creationId xmlns:a16="http://schemas.microsoft.com/office/drawing/2014/main" id="{F8C37028-5290-48B0-8E60-E50F8D400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7458" y="188640"/>
            <a:ext cx="7418033" cy="2559050"/>
          </a:xfrm>
        </p:spPr>
        <p:txBody>
          <a:bodyPr/>
          <a:lstStyle/>
          <a:p>
            <a:pPr algn="l" eaLnBrk="1" hangingPunct="1"/>
            <a:r>
              <a:rPr lang="fr-BE" altLang="fr-FR" sz="4000" dirty="0">
                <a:solidFill>
                  <a:srgbClr val="000000"/>
                </a:solidFill>
                <a:latin typeface="MetaBold-Roman" pitchFamily="34" charset="0"/>
              </a:rPr>
              <a:t>Réalisation d’un robot magasinier</a:t>
            </a:r>
          </a:p>
        </p:txBody>
      </p:sp>
      <p:sp>
        <p:nvSpPr>
          <p:cNvPr id="6147" name="Sous-titre 2">
            <a:extLst>
              <a:ext uri="{FF2B5EF4-FFF2-40B4-BE49-F238E27FC236}">
                <a16:creationId xmlns:a16="http://schemas.microsoft.com/office/drawing/2014/main" id="{44F343D0-71DC-4CC8-A377-C8BD20081A8D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auto">
          <a:xfrm>
            <a:off x="899592" y="2475664"/>
            <a:ext cx="3312368" cy="5746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fr-BE" altLang="fr-FR" sz="2000" dirty="0">
                <a:solidFill>
                  <a:srgbClr val="000000"/>
                </a:solidFill>
                <a:latin typeface="Meta-LightLF" pitchFamily="2" charset="0"/>
              </a:rPr>
              <a:t>Loïc DEWITTE </a:t>
            </a:r>
          </a:p>
          <a:p>
            <a:pPr algn="l" eaLnBrk="1" hangingPunct="1"/>
            <a:r>
              <a:rPr lang="fr-BE" altLang="fr-FR" sz="2000" dirty="0">
                <a:solidFill>
                  <a:srgbClr val="000000"/>
                </a:solidFill>
                <a:latin typeface="Meta-LightLF" pitchFamily="2" charset="0"/>
              </a:rPr>
              <a:t>Maxime RENARD </a:t>
            </a:r>
          </a:p>
          <a:p>
            <a:pPr algn="l" eaLnBrk="1" hangingPunct="1"/>
            <a:r>
              <a:rPr lang="fr-BE" altLang="fr-FR" sz="2000" dirty="0">
                <a:solidFill>
                  <a:srgbClr val="000000"/>
                </a:solidFill>
                <a:latin typeface="Meta-LightLF" pitchFamily="2" charset="0"/>
              </a:rPr>
              <a:t>Théo SACLIER</a:t>
            </a:r>
          </a:p>
          <a:p>
            <a:pPr algn="l" eaLnBrk="1" hangingPunct="1"/>
            <a:r>
              <a:rPr lang="fr-BE" altLang="fr-FR" sz="2000" dirty="0" err="1">
                <a:solidFill>
                  <a:srgbClr val="000000"/>
                </a:solidFill>
                <a:latin typeface="Meta-LightLF" pitchFamily="2" charset="0"/>
              </a:rPr>
              <a:t>Firas</a:t>
            </a:r>
            <a:r>
              <a:rPr lang="fr-BE" altLang="fr-FR" sz="2000" dirty="0">
                <a:solidFill>
                  <a:srgbClr val="000000"/>
                </a:solidFill>
                <a:latin typeface="Meta-LightLF" pitchFamily="2" charset="0"/>
              </a:rPr>
              <a:t> SAMAAN </a:t>
            </a:r>
          </a:p>
          <a:p>
            <a:pPr algn="l" eaLnBrk="1" hangingPunct="1"/>
            <a:r>
              <a:rPr lang="fr-BE" altLang="fr-FR" sz="2000" dirty="0">
                <a:solidFill>
                  <a:srgbClr val="000000"/>
                </a:solidFill>
                <a:latin typeface="Meta-LightLF" pitchFamily="2" charset="0"/>
              </a:rPr>
              <a:t>Tristan SMEESTERS </a:t>
            </a:r>
          </a:p>
          <a:p>
            <a:pPr algn="l" eaLnBrk="1" hangingPunct="1"/>
            <a:r>
              <a:rPr lang="fr-BE" altLang="fr-FR" sz="2000" dirty="0">
                <a:solidFill>
                  <a:srgbClr val="000000"/>
                </a:solidFill>
                <a:latin typeface="Meta-LightLF" pitchFamily="2" charset="0"/>
              </a:rPr>
              <a:t>Julien VAN DELFT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270EAF01-DF4E-4DD8-9EAB-C2C8D9E01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325" y="6100763"/>
            <a:ext cx="2339975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9" name="TextBox 2">
            <a:extLst>
              <a:ext uri="{FF2B5EF4-FFF2-40B4-BE49-F238E27FC236}">
                <a16:creationId xmlns:a16="http://schemas.microsoft.com/office/drawing/2014/main" id="{09620BB1-7E52-4DEF-85CC-B9F668237A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0512" y="476250"/>
            <a:ext cx="697192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altLang="fr-FR" sz="4400" u="sng" dirty="0" err="1"/>
              <a:t>Projet</a:t>
            </a:r>
            <a:r>
              <a:rPr lang="en-US" altLang="fr-FR" sz="4400" u="sng" dirty="0"/>
              <a:t> </a:t>
            </a:r>
            <a:r>
              <a:rPr lang="en-US" altLang="fr-FR" sz="4400" u="sng" dirty="0" err="1"/>
              <a:t>d’électromécanique</a:t>
            </a:r>
            <a:r>
              <a:rPr lang="en-US" altLang="fr-FR" sz="4400" u="sng" dirty="0"/>
              <a:t>:</a:t>
            </a:r>
            <a:endParaRPr lang="fr-BE" altLang="fr-FR" sz="4400" u="sng" dirty="0"/>
          </a:p>
        </p:txBody>
      </p:sp>
      <p:pic>
        <p:nvPicPr>
          <p:cNvPr id="6150" name="Picture 4">
            <a:extLst>
              <a:ext uri="{FF2B5EF4-FFF2-40B4-BE49-F238E27FC236}">
                <a16:creationId xmlns:a16="http://schemas.microsoft.com/office/drawing/2014/main" id="{1FBBEBEF-5878-4390-83F4-CBACC4A000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020" y="1988840"/>
            <a:ext cx="4513532" cy="338437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55E393-C85D-408B-8002-63AAB7903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7804" y="19050"/>
            <a:ext cx="3528392" cy="792088"/>
          </a:xfrm>
        </p:spPr>
        <p:txBody>
          <a:bodyPr/>
          <a:lstStyle/>
          <a:p>
            <a:pPr algn="l"/>
            <a:r>
              <a:rPr lang="en-GB" sz="3200" dirty="0"/>
              <a:t> </a:t>
            </a:r>
            <a:r>
              <a:rPr lang="en-GB" sz="3600" dirty="0"/>
              <a:t>Simulation Turtle</a:t>
            </a:r>
            <a:r>
              <a:rPr lang="en-GB" sz="3200" dirty="0"/>
              <a:t> </a:t>
            </a:r>
          </a:p>
        </p:txBody>
      </p:sp>
      <p:pic>
        <p:nvPicPr>
          <p:cNvPr id="3" name="video-1553509483">
            <a:hlinkClick r:id="" action="ppaction://media"/>
            <a:extLst>
              <a:ext uri="{FF2B5EF4-FFF2-40B4-BE49-F238E27FC236}">
                <a16:creationId xmlns:a16="http://schemas.microsoft.com/office/drawing/2014/main" id="{76CB0E67-FEA1-490B-BE31-3E5C77359A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0478" t="18627" r="28563" b="22106"/>
          <a:stretch/>
        </p:blipFill>
        <p:spPr>
          <a:xfrm>
            <a:off x="971600" y="1628800"/>
            <a:ext cx="4536504" cy="36925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E9A27B-3BFF-485E-9D70-EA5A1EAC66FF}"/>
              </a:ext>
            </a:extLst>
          </p:cNvPr>
          <p:cNvSpPr txBox="1"/>
          <p:nvPr/>
        </p:nvSpPr>
        <p:spPr>
          <a:xfrm>
            <a:off x="5652120" y="2101126"/>
            <a:ext cx="33123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Courbes</a:t>
            </a:r>
            <a:r>
              <a:rPr lang="en-US" dirty="0"/>
              <a:t> tension-</a:t>
            </a:r>
            <a:r>
              <a:rPr lang="en-US" dirty="0" err="1"/>
              <a:t>vitesse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Géométrie</a:t>
            </a:r>
            <a:r>
              <a:rPr lang="en-US" dirty="0"/>
              <a:t> du prototype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Calculs</a:t>
            </a:r>
            <a:r>
              <a:rPr lang="en-US" dirty="0"/>
              <a:t> des </a:t>
            </a:r>
            <a:r>
              <a:rPr lang="en-US" dirty="0" err="1"/>
              <a:t>consignes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Mouvement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2 phases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Profil</a:t>
            </a:r>
            <a:r>
              <a:rPr lang="en-US" dirty="0"/>
              <a:t> de </a:t>
            </a:r>
            <a:r>
              <a:rPr lang="en-US" dirty="0" err="1"/>
              <a:t>vitesse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Boucles</a:t>
            </a:r>
            <a:r>
              <a:rPr lang="en-US" dirty="0"/>
              <a:t> </a:t>
            </a:r>
            <a:r>
              <a:rPr lang="en-US" dirty="0" err="1"/>
              <a:t>d’asservissement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Détermination</a:t>
            </a:r>
            <a:r>
              <a:rPr lang="en-US" dirty="0"/>
              <a:t> des </a:t>
            </a:r>
            <a:r>
              <a:rPr lang="en-US" dirty="0" err="1"/>
              <a:t>constantes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Gain de temps</a:t>
            </a:r>
            <a:endParaRPr lang="en-BE" dirty="0"/>
          </a:p>
        </p:txBody>
      </p:sp>
      <p:sp>
        <p:nvSpPr>
          <p:cNvPr id="5" name="ZoneTexte 1">
            <a:extLst>
              <a:ext uri="{FF2B5EF4-FFF2-40B4-BE49-F238E27FC236}">
                <a16:creationId xmlns:a16="http://schemas.microsoft.com/office/drawing/2014/main" id="{90DC1A13-3EF3-484F-B3DB-4B197D1C2276}"/>
              </a:ext>
            </a:extLst>
          </p:cNvPr>
          <p:cNvSpPr txBox="1"/>
          <p:nvPr/>
        </p:nvSpPr>
        <p:spPr>
          <a:xfrm>
            <a:off x="467544" y="643945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4859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F41001-A020-4A72-913F-C6221059B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559" y="0"/>
            <a:ext cx="5256882" cy="928489"/>
          </a:xfrm>
        </p:spPr>
        <p:txBody>
          <a:bodyPr/>
          <a:lstStyle/>
          <a:p>
            <a:r>
              <a:rPr lang="en-GB" sz="3600" dirty="0" err="1"/>
              <a:t>Résultats</a:t>
            </a:r>
            <a:r>
              <a:rPr lang="en-GB" sz="3600" dirty="0"/>
              <a:t> et optimisations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58759D-516D-4877-858A-4EE832E304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08" y="1268760"/>
            <a:ext cx="7283450" cy="4525963"/>
          </a:xfrm>
        </p:spPr>
        <p:txBody>
          <a:bodyPr/>
          <a:lstStyle/>
          <a:p>
            <a:r>
              <a:rPr lang="fr-BE" sz="2400" dirty="0"/>
              <a:t>Détection d’un seul cylindre à la fois</a:t>
            </a:r>
          </a:p>
          <a:p>
            <a:endParaRPr lang="fr-BE" sz="2400" dirty="0"/>
          </a:p>
          <a:p>
            <a:r>
              <a:rPr lang="fr-BE" sz="2400" dirty="0"/>
              <a:t>Régulation et odométrie fonctionnelle</a:t>
            </a:r>
          </a:p>
          <a:p>
            <a:pPr marL="0" indent="0">
              <a:buNone/>
            </a:pPr>
            <a:endParaRPr lang="fr-BE" sz="2400" dirty="0"/>
          </a:p>
          <a:p>
            <a:r>
              <a:rPr lang="fr-BE" sz="2400" dirty="0"/>
              <a:t>Problème avec le servomoteur de la pince</a:t>
            </a:r>
          </a:p>
          <a:p>
            <a:endParaRPr lang="fr-BE" sz="2400" dirty="0"/>
          </a:p>
          <a:p>
            <a:r>
              <a:rPr lang="fr-BE" sz="2400" dirty="0"/>
              <a:t>Enchaînement des phases de transport</a:t>
            </a:r>
          </a:p>
          <a:p>
            <a:endParaRPr lang="fr-BE" sz="2400" dirty="0"/>
          </a:p>
          <a:p>
            <a:pPr marL="0" indent="0">
              <a:buNone/>
            </a:pPr>
            <a:endParaRPr lang="fr-BE" sz="2400" dirty="0"/>
          </a:p>
          <a:p>
            <a:endParaRPr lang="fr-BE" sz="24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D4B6B25-2EEA-46CC-ACFA-500DFB5B2336}"/>
              </a:ext>
            </a:extLst>
          </p:cNvPr>
          <p:cNvSpPr/>
          <p:nvPr/>
        </p:nvSpPr>
        <p:spPr>
          <a:xfrm>
            <a:off x="971600" y="4986858"/>
            <a:ext cx="864096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45D846-C67A-4D04-841E-614133FD9C38}"/>
              </a:ext>
            </a:extLst>
          </p:cNvPr>
          <p:cNvSpPr txBox="1"/>
          <p:nvPr/>
        </p:nvSpPr>
        <p:spPr>
          <a:xfrm>
            <a:off x="1907704" y="5049284"/>
            <a:ext cx="6984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Robot </a:t>
            </a:r>
            <a:r>
              <a:rPr lang="en-US" sz="2800" b="1" dirty="0" err="1"/>
              <a:t>facilement</a:t>
            </a:r>
            <a:r>
              <a:rPr lang="en-US" sz="2800" b="1" dirty="0"/>
              <a:t> adaptable à </a:t>
            </a:r>
            <a:r>
              <a:rPr lang="en-US" sz="2800" b="1" dirty="0" err="1"/>
              <a:t>d’autres</a:t>
            </a:r>
            <a:r>
              <a:rPr lang="en-US" sz="2800" b="1" dirty="0"/>
              <a:t> </a:t>
            </a:r>
            <a:r>
              <a:rPr lang="en-US" sz="2800" b="1" dirty="0" err="1"/>
              <a:t>tâches</a:t>
            </a:r>
            <a:endParaRPr lang="en-BE" sz="2800" b="1" dirty="0"/>
          </a:p>
        </p:txBody>
      </p:sp>
      <p:sp>
        <p:nvSpPr>
          <p:cNvPr id="6" name="ZoneTexte 1">
            <a:extLst>
              <a:ext uri="{FF2B5EF4-FFF2-40B4-BE49-F238E27FC236}">
                <a16:creationId xmlns:a16="http://schemas.microsoft.com/office/drawing/2014/main" id="{DEB58BA7-70EA-454C-9301-44EB568F67E4}"/>
              </a:ext>
            </a:extLst>
          </p:cNvPr>
          <p:cNvSpPr txBox="1"/>
          <p:nvPr/>
        </p:nvSpPr>
        <p:spPr>
          <a:xfrm>
            <a:off x="467544" y="643945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974564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663B99-9C09-46E9-95CD-D6BFBD87F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624" y="27856"/>
            <a:ext cx="2520578" cy="634082"/>
          </a:xfrm>
        </p:spPr>
        <p:txBody>
          <a:bodyPr/>
          <a:lstStyle/>
          <a:p>
            <a:r>
              <a:rPr lang="en-GB" sz="3600" dirty="0"/>
              <a:t>Simulation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7142BBA9-0442-4A91-9C75-7502D71326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1595966"/>
            <a:ext cx="7283450" cy="366606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A21D51F7-14BD-4DFA-A0B1-DB0E765E9AA6}"/>
              </a:ext>
            </a:extLst>
          </p:cNvPr>
          <p:cNvSpPr txBox="1"/>
          <p:nvPr/>
        </p:nvSpPr>
        <p:spPr>
          <a:xfrm>
            <a:off x="1403350" y="980728"/>
            <a:ext cx="3888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1. </a:t>
            </a:r>
            <a:r>
              <a:rPr lang="en-GB" sz="2800" dirty="0" err="1"/>
              <a:t>Graphique</a:t>
            </a:r>
            <a:r>
              <a:rPr lang="en-GB" sz="2800" dirty="0"/>
              <a:t> (</a:t>
            </a:r>
            <a:r>
              <a:rPr lang="en-GB" sz="2800" dirty="0" err="1"/>
              <a:t>Pygame</a:t>
            </a:r>
            <a:r>
              <a:rPr lang="en-GB" sz="2800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6F9F32-7BC6-4CA9-8E14-F928D0B2B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63" y="960438"/>
            <a:ext cx="8778875" cy="493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7615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re 1">
            <a:extLst>
              <a:ext uri="{FF2B5EF4-FFF2-40B4-BE49-F238E27FC236}">
                <a16:creationId xmlns:a16="http://schemas.microsoft.com/office/drawing/2014/main" id="{61816875-557F-45CE-95C9-1846671370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150" y="206375"/>
            <a:ext cx="4760913" cy="603250"/>
          </a:xfrm>
        </p:spPr>
        <p:txBody>
          <a:bodyPr/>
          <a:lstStyle/>
          <a:p>
            <a:pPr algn="l"/>
            <a:r>
              <a:rPr lang="fr-BE" altLang="fr-FR" sz="3200"/>
              <a:t>Cahier des charges</a:t>
            </a:r>
          </a:p>
        </p:txBody>
      </p:sp>
      <p:pic>
        <p:nvPicPr>
          <p:cNvPr id="7171" name="Picture 4">
            <a:extLst>
              <a:ext uri="{FF2B5EF4-FFF2-40B4-BE49-F238E27FC236}">
                <a16:creationId xmlns:a16="http://schemas.microsoft.com/office/drawing/2014/main" id="{5B8A6AC3-A5C7-468D-B0FE-7B1E71C94B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6440488"/>
            <a:ext cx="13319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2" name="ZoneTexte 1">
            <a:extLst>
              <a:ext uri="{FF2B5EF4-FFF2-40B4-BE49-F238E27FC236}">
                <a16:creationId xmlns:a16="http://schemas.microsoft.com/office/drawing/2014/main" id="{CC50301D-9025-4DBF-B0F1-C647B76E87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6438900"/>
            <a:ext cx="12239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r>
              <a:rPr lang="fr-BE" altLang="fr-FR"/>
              <a:t>N° du slide</a:t>
            </a:r>
          </a:p>
        </p:txBody>
      </p:sp>
      <p:pic>
        <p:nvPicPr>
          <p:cNvPr id="7173" name="Picture 6">
            <a:extLst>
              <a:ext uri="{FF2B5EF4-FFF2-40B4-BE49-F238E27FC236}">
                <a16:creationId xmlns:a16="http://schemas.microsoft.com/office/drawing/2014/main" id="{1A50F1E4-C512-4C66-9FDE-552B23E47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1155700"/>
            <a:ext cx="8778875" cy="4938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6168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>
            <a:extLst>
              <a:ext uri="{FF2B5EF4-FFF2-40B4-BE49-F238E27FC236}">
                <a16:creationId xmlns:a16="http://schemas.microsoft.com/office/drawing/2014/main" id="{945D8A8C-4C77-448A-9B68-43A4F9EB51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7"/>
          <a:stretch/>
        </p:blipFill>
        <p:spPr>
          <a:xfrm>
            <a:off x="416070" y="1575062"/>
            <a:ext cx="3309292" cy="3986877"/>
          </a:xfrm>
          <a:prstGeom prst="rect">
            <a:avLst/>
          </a:prstGeom>
        </p:spPr>
      </p:pic>
      <p:sp>
        <p:nvSpPr>
          <p:cNvPr id="6146" name="Titre 1">
            <a:extLst>
              <a:ext uri="{FF2B5EF4-FFF2-40B4-BE49-F238E27FC236}">
                <a16:creationId xmlns:a16="http://schemas.microsoft.com/office/drawing/2014/main" id="{6BE9696C-9626-4BE3-B1D3-2BB662FCC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0853" y="350692"/>
            <a:ext cx="3166120" cy="603498"/>
          </a:xfrm>
        </p:spPr>
        <p:txBody>
          <a:bodyPr/>
          <a:lstStyle/>
          <a:p>
            <a:pPr algn="l"/>
            <a:r>
              <a:rPr lang="fr-BE" altLang="fr-FR" sz="3200" dirty="0"/>
              <a:t>Odométrie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D98BE3C1-BC02-496F-8EA3-EC9112B9C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6440488"/>
            <a:ext cx="13319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F20A7F0-3C20-4A0B-A61C-5BAF686F5BB9}"/>
              </a:ext>
            </a:extLst>
          </p:cNvPr>
          <p:cNvSpPr txBox="1"/>
          <p:nvPr/>
        </p:nvSpPr>
        <p:spPr>
          <a:xfrm>
            <a:off x="467544" y="643945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N° du slide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866D6D-ADE7-45EB-AF24-C29BC125E478}"/>
              </a:ext>
            </a:extLst>
          </p:cNvPr>
          <p:cNvSpPr/>
          <p:nvPr/>
        </p:nvSpPr>
        <p:spPr>
          <a:xfrm>
            <a:off x="4122625" y="329275"/>
            <a:ext cx="50213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fr-FR" b="1" dirty="0"/>
              <a:t>Position, orientation approximatives en temps réel</a:t>
            </a:r>
          </a:p>
          <a:p>
            <a:pPr algn="r"/>
            <a:r>
              <a:rPr lang="fr-FR" b="1" dirty="0"/>
              <a:t>A</a:t>
            </a:r>
            <a:r>
              <a:rPr lang="fr-FR" sz="1800" b="1" dirty="0"/>
              <a:t>pproximation par segment de droite</a:t>
            </a:r>
            <a:endParaRPr lang="fr-B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F42CE1-4C74-4B78-B103-996E8BFF2087}"/>
              </a:ext>
            </a:extLst>
          </p:cNvPr>
          <p:cNvSpPr/>
          <p:nvPr/>
        </p:nvSpPr>
        <p:spPr>
          <a:xfrm>
            <a:off x="3563888" y="1414889"/>
            <a:ext cx="6096000" cy="444737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b="1" dirty="0"/>
              <a:t>Récupération &amp; traitement des infos encodeurs</a:t>
            </a:r>
          </a:p>
          <a:p>
            <a:endParaRPr lang="fr-FR" sz="1000" b="1" dirty="0"/>
          </a:p>
          <a:p>
            <a:r>
              <a:rPr lang="fr-FR" sz="2000" dirty="0"/>
              <a:t>Sur un intervalle de temps ∆t </a:t>
            </a:r>
            <a:r>
              <a:rPr lang="fr-FR" sz="1600" dirty="0"/>
              <a:t>:</a:t>
            </a:r>
          </a:p>
          <a:p>
            <a:endParaRPr lang="fr-FR" dirty="0"/>
          </a:p>
          <a:p>
            <a:r>
              <a:rPr lang="fr-FR" dirty="0"/>
              <a:t>                                   </a:t>
            </a:r>
            <a:r>
              <a:rPr lang="fr-FR" dirty="0">
                <a:sym typeface="Wingdings" panose="05000000000000000000" pitchFamily="2" charset="2"/>
              </a:rPr>
              <a:t></a:t>
            </a:r>
            <a:endParaRPr lang="fr-FR" dirty="0"/>
          </a:p>
          <a:p>
            <a:endParaRPr lang="fr-FR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b="1" dirty="0"/>
              <a:t>Conversion en coordonnées cartésiennes</a:t>
            </a:r>
            <a:endParaRPr lang="fr-FR" sz="2000" dirty="0"/>
          </a:p>
          <a:p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b="1" dirty="0"/>
              <a:t>Stockage de l’information</a:t>
            </a:r>
            <a:endParaRPr lang="fr-FR" sz="2000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                                              </a:t>
            </a:r>
          </a:p>
          <a:p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78E52C7-1D93-4E02-8E1B-101A7352BE0B}"/>
              </a:ext>
            </a:extLst>
          </p:cNvPr>
          <p:cNvSpPr txBox="1"/>
          <p:nvPr/>
        </p:nvSpPr>
        <p:spPr>
          <a:xfrm>
            <a:off x="3886836" y="2544965"/>
            <a:ext cx="19719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∆l</a:t>
            </a:r>
            <a:r>
              <a:rPr lang="fr-FR" sz="1200" dirty="0"/>
              <a:t>D</a:t>
            </a:r>
            <a:r>
              <a:rPr lang="fr-FR" dirty="0"/>
              <a:t> = C</a:t>
            </a:r>
            <a:r>
              <a:rPr lang="fr-FR" sz="1200" dirty="0"/>
              <a:t>D </a:t>
            </a:r>
            <a:r>
              <a:rPr lang="fr-FR" dirty="0"/>
              <a:t>. ∆</a:t>
            </a:r>
            <a:r>
              <a:rPr lang="fr-FR" dirty="0" err="1"/>
              <a:t>tic</a:t>
            </a:r>
            <a:r>
              <a:rPr lang="fr-FR" sz="1200" dirty="0" err="1"/>
              <a:t>D</a:t>
            </a:r>
            <a:endParaRPr lang="fr-FR" sz="1200" dirty="0"/>
          </a:p>
          <a:p>
            <a:r>
              <a:rPr lang="fr-FR" dirty="0"/>
              <a:t>∆l</a:t>
            </a:r>
            <a:r>
              <a:rPr lang="fr-FR" sz="1200" dirty="0"/>
              <a:t>G</a:t>
            </a:r>
            <a:r>
              <a:rPr lang="fr-FR" dirty="0"/>
              <a:t> = C</a:t>
            </a:r>
            <a:r>
              <a:rPr lang="fr-FR" sz="1200" dirty="0"/>
              <a:t>G </a:t>
            </a:r>
            <a:r>
              <a:rPr lang="fr-FR" dirty="0"/>
              <a:t>. ∆</a:t>
            </a:r>
            <a:r>
              <a:rPr lang="fr-FR" dirty="0" err="1"/>
              <a:t>tic</a:t>
            </a:r>
            <a:r>
              <a:rPr lang="fr-FR" sz="1200" dirty="0" err="1"/>
              <a:t>G</a:t>
            </a:r>
            <a:endParaRPr lang="fr-FR" sz="1200" dirty="0"/>
          </a:p>
          <a:p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BF39939-CE64-45BA-8946-1D50421D7924}"/>
              </a:ext>
            </a:extLst>
          </p:cNvPr>
          <p:cNvSpPr txBox="1"/>
          <p:nvPr/>
        </p:nvSpPr>
        <p:spPr>
          <a:xfrm>
            <a:off x="5911050" y="2538067"/>
            <a:ext cx="24773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∆l</a:t>
            </a:r>
            <a:r>
              <a:rPr lang="fr-FR" sz="1600" dirty="0"/>
              <a:t> </a:t>
            </a:r>
            <a:r>
              <a:rPr lang="fr-FR" dirty="0"/>
              <a:t>= (∆l</a:t>
            </a:r>
            <a:r>
              <a:rPr lang="fr-FR" sz="1200" dirty="0"/>
              <a:t>D</a:t>
            </a:r>
            <a:r>
              <a:rPr lang="fr-FR" dirty="0"/>
              <a:t>+∆l</a:t>
            </a:r>
            <a:r>
              <a:rPr lang="fr-FR" sz="1200" dirty="0"/>
              <a:t>G</a:t>
            </a:r>
            <a:r>
              <a:rPr lang="fr-FR" dirty="0"/>
              <a:t>)/2</a:t>
            </a:r>
          </a:p>
          <a:p>
            <a:r>
              <a:rPr lang="fr-FR" dirty="0"/>
              <a:t>∆θ = arctan[(∆l</a:t>
            </a:r>
            <a:r>
              <a:rPr lang="fr-FR" sz="1200" dirty="0"/>
              <a:t>D</a:t>
            </a:r>
            <a:r>
              <a:rPr lang="fr-FR" dirty="0"/>
              <a:t>–∆l</a:t>
            </a:r>
            <a:r>
              <a:rPr lang="fr-FR" sz="1200" dirty="0"/>
              <a:t>G</a:t>
            </a:r>
            <a:r>
              <a:rPr lang="fr-FR" dirty="0"/>
              <a:t>)/L]</a:t>
            </a:r>
          </a:p>
          <a:p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B1F7F75-8E6D-47E0-A8D2-8F25E58CD0F8}"/>
              </a:ext>
            </a:extLst>
          </p:cNvPr>
          <p:cNvSpPr txBox="1"/>
          <p:nvPr/>
        </p:nvSpPr>
        <p:spPr>
          <a:xfrm>
            <a:off x="3977348" y="3606867"/>
            <a:ext cx="1932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∆x =∆l.cos(θ</a:t>
            </a:r>
            <a:r>
              <a:rPr lang="fr-FR" sz="1400" dirty="0"/>
              <a:t>t-1</a:t>
            </a:r>
            <a:r>
              <a:rPr lang="fr-FR" dirty="0"/>
              <a:t>)</a:t>
            </a:r>
          </a:p>
          <a:p>
            <a:r>
              <a:rPr lang="fr-FR" dirty="0"/>
              <a:t>∆y =∆l.sin(θ</a:t>
            </a:r>
            <a:r>
              <a:rPr lang="fr-FR" sz="1400" dirty="0"/>
              <a:t>t-1</a:t>
            </a:r>
            <a:r>
              <a:rPr lang="fr-FR" dirty="0"/>
              <a:t>)</a:t>
            </a:r>
          </a:p>
          <a:p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AF4ECBC-D548-4361-AA6B-29EE141152C5}"/>
              </a:ext>
            </a:extLst>
          </p:cNvPr>
          <p:cNvSpPr txBox="1"/>
          <p:nvPr/>
        </p:nvSpPr>
        <p:spPr>
          <a:xfrm>
            <a:off x="3950747" y="4731217"/>
            <a:ext cx="1963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x</a:t>
            </a:r>
            <a:r>
              <a:rPr lang="fr-FR" sz="1200" dirty="0" err="1"/>
              <a:t>t</a:t>
            </a:r>
            <a:r>
              <a:rPr lang="fr-FR" dirty="0"/>
              <a:t> = x</a:t>
            </a:r>
            <a:r>
              <a:rPr lang="fr-FR" sz="1200" dirty="0"/>
              <a:t>t-1 </a:t>
            </a:r>
            <a:r>
              <a:rPr lang="fr-FR" dirty="0"/>
              <a:t>+ ∆x</a:t>
            </a:r>
          </a:p>
          <a:p>
            <a:r>
              <a:rPr lang="fr-FR" dirty="0" err="1"/>
              <a:t>y</a:t>
            </a:r>
            <a:r>
              <a:rPr lang="fr-FR" sz="1200" dirty="0" err="1"/>
              <a:t>t</a:t>
            </a:r>
            <a:r>
              <a:rPr lang="fr-FR" dirty="0"/>
              <a:t> = y</a:t>
            </a:r>
            <a:r>
              <a:rPr lang="fr-FR" sz="1200" dirty="0"/>
              <a:t>t-1 </a:t>
            </a:r>
            <a:r>
              <a:rPr lang="fr-FR" dirty="0"/>
              <a:t>+ ∆y</a:t>
            </a:r>
          </a:p>
          <a:p>
            <a:r>
              <a:rPr lang="fr-FR" dirty="0" err="1"/>
              <a:t>θ</a:t>
            </a:r>
            <a:r>
              <a:rPr lang="fr-FR" sz="1200" dirty="0" err="1"/>
              <a:t>t</a:t>
            </a:r>
            <a:r>
              <a:rPr lang="fr-FR" dirty="0"/>
              <a:t> = θ</a:t>
            </a:r>
            <a:r>
              <a:rPr lang="fr-FR" sz="1200" dirty="0"/>
              <a:t>t-1 </a:t>
            </a:r>
            <a:r>
              <a:rPr lang="fr-FR" dirty="0"/>
              <a:t>+ ∆θ</a:t>
            </a:r>
          </a:p>
          <a:p>
            <a:endParaRPr lang="fr-FR" dirty="0"/>
          </a:p>
        </p:txBody>
      </p:sp>
      <p:sp>
        <p:nvSpPr>
          <p:cNvPr id="13" name="Accolade ouvrante 12">
            <a:extLst>
              <a:ext uri="{FF2B5EF4-FFF2-40B4-BE49-F238E27FC236}">
                <a16:creationId xmlns:a16="http://schemas.microsoft.com/office/drawing/2014/main" id="{878BD8AD-7D66-48CC-80D9-3237F6E1CDBD}"/>
              </a:ext>
            </a:extLst>
          </p:cNvPr>
          <p:cNvSpPr/>
          <p:nvPr/>
        </p:nvSpPr>
        <p:spPr>
          <a:xfrm>
            <a:off x="3799505" y="2613444"/>
            <a:ext cx="129872" cy="54068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Accolade ouvrante 13">
            <a:extLst>
              <a:ext uri="{FF2B5EF4-FFF2-40B4-BE49-F238E27FC236}">
                <a16:creationId xmlns:a16="http://schemas.microsoft.com/office/drawing/2014/main" id="{EBBB03E5-0E58-487B-B28E-191AED8CC926}"/>
              </a:ext>
            </a:extLst>
          </p:cNvPr>
          <p:cNvSpPr/>
          <p:nvPr/>
        </p:nvSpPr>
        <p:spPr>
          <a:xfrm>
            <a:off x="5858759" y="2613443"/>
            <a:ext cx="129872" cy="54068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Accolade ouvrante 14">
            <a:extLst>
              <a:ext uri="{FF2B5EF4-FFF2-40B4-BE49-F238E27FC236}">
                <a16:creationId xmlns:a16="http://schemas.microsoft.com/office/drawing/2014/main" id="{01E06E42-6930-429E-B3D6-3549887D1DC5}"/>
              </a:ext>
            </a:extLst>
          </p:cNvPr>
          <p:cNvSpPr/>
          <p:nvPr/>
        </p:nvSpPr>
        <p:spPr>
          <a:xfrm>
            <a:off x="3820875" y="3662317"/>
            <a:ext cx="129872" cy="54068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Accolade ouvrante 15">
            <a:extLst>
              <a:ext uri="{FF2B5EF4-FFF2-40B4-BE49-F238E27FC236}">
                <a16:creationId xmlns:a16="http://schemas.microsoft.com/office/drawing/2014/main" id="{AAFCFCF7-C249-4152-9164-20A4482F0EB6}"/>
              </a:ext>
            </a:extLst>
          </p:cNvPr>
          <p:cNvSpPr/>
          <p:nvPr/>
        </p:nvSpPr>
        <p:spPr>
          <a:xfrm>
            <a:off x="3862018" y="4805864"/>
            <a:ext cx="108669" cy="816378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62861BC-0467-4782-A116-F94A14251941}"/>
              </a:ext>
            </a:extLst>
          </p:cNvPr>
          <p:cNvSpPr/>
          <p:nvPr/>
        </p:nvSpPr>
        <p:spPr>
          <a:xfrm>
            <a:off x="6611888" y="4892010"/>
            <a:ext cx="1024000" cy="66992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D0052C97-B760-4512-9A59-1DED144DEB72}"/>
              </a:ext>
            </a:extLst>
          </p:cNvPr>
          <p:cNvSpPr txBox="1"/>
          <p:nvPr/>
        </p:nvSpPr>
        <p:spPr>
          <a:xfrm>
            <a:off x="6604020" y="5014099"/>
            <a:ext cx="1074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(</a:t>
            </a:r>
            <a:r>
              <a:rPr lang="fr-FR" b="1" dirty="0" err="1"/>
              <a:t>x</a:t>
            </a:r>
            <a:r>
              <a:rPr lang="fr-FR" sz="1200" b="1" dirty="0" err="1"/>
              <a:t>t</a:t>
            </a:r>
            <a:r>
              <a:rPr lang="fr-FR" b="1" dirty="0"/>
              <a:t>, </a:t>
            </a:r>
            <a:r>
              <a:rPr lang="fr-FR" b="1" dirty="0" err="1"/>
              <a:t>y</a:t>
            </a:r>
            <a:r>
              <a:rPr lang="fr-FR" sz="1200" b="1" dirty="0" err="1"/>
              <a:t>t</a:t>
            </a:r>
            <a:r>
              <a:rPr lang="fr-FR" b="1" dirty="0"/>
              <a:t>, </a:t>
            </a:r>
            <a:r>
              <a:rPr lang="fr-FR" b="1" dirty="0" err="1"/>
              <a:t>θ</a:t>
            </a:r>
            <a:r>
              <a:rPr lang="fr-FR" sz="1200" b="1" dirty="0" err="1"/>
              <a:t>t</a:t>
            </a:r>
            <a:r>
              <a:rPr lang="fr-FR" b="1" dirty="0"/>
              <a:t>)</a:t>
            </a:r>
          </a:p>
        </p:txBody>
      </p:sp>
      <p:sp>
        <p:nvSpPr>
          <p:cNvPr id="19" name="Flèche : droite 18">
            <a:extLst>
              <a:ext uri="{FF2B5EF4-FFF2-40B4-BE49-F238E27FC236}">
                <a16:creationId xmlns:a16="http://schemas.microsoft.com/office/drawing/2014/main" id="{66FB2AD6-0F57-4ABA-8BD1-FA30A6CB18E9}"/>
              </a:ext>
            </a:extLst>
          </p:cNvPr>
          <p:cNvSpPr/>
          <p:nvPr/>
        </p:nvSpPr>
        <p:spPr>
          <a:xfrm>
            <a:off x="5478349" y="5051188"/>
            <a:ext cx="778570" cy="31081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828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re 1">
            <a:extLst>
              <a:ext uri="{FF2B5EF4-FFF2-40B4-BE49-F238E27FC236}">
                <a16:creationId xmlns:a16="http://schemas.microsoft.com/office/drawing/2014/main" id="{6BE9696C-9626-4BE3-B1D3-2BB662FCC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2916" y="154603"/>
            <a:ext cx="4031332" cy="603498"/>
          </a:xfrm>
        </p:spPr>
        <p:txBody>
          <a:bodyPr/>
          <a:lstStyle/>
          <a:p>
            <a:pPr algn="l"/>
            <a:r>
              <a:rPr lang="fr-BE" altLang="fr-FR" sz="3200" dirty="0"/>
              <a:t>Calculs des consignes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D98BE3C1-BC02-496F-8EA3-EC9112B9C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6440488"/>
            <a:ext cx="13319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F20A7F0-3C20-4A0B-A61C-5BAF686F5BB9}"/>
              </a:ext>
            </a:extLst>
          </p:cNvPr>
          <p:cNvSpPr txBox="1"/>
          <p:nvPr/>
        </p:nvSpPr>
        <p:spPr>
          <a:xfrm>
            <a:off x="467544" y="643945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N° du slide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5FEDA2F-F046-4133-AA32-E8B4AEF58B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0" t="4040"/>
          <a:stretch/>
        </p:blipFill>
        <p:spPr>
          <a:xfrm>
            <a:off x="611560" y="1432762"/>
            <a:ext cx="3431896" cy="3992476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9DF0EE3-EB1D-4C65-852B-FE9E7264281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63" r="30298" b="54902"/>
          <a:stretch/>
        </p:blipFill>
        <p:spPr>
          <a:xfrm>
            <a:off x="4020083" y="1916832"/>
            <a:ext cx="4958582" cy="95609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6136584E-B726-4347-890C-F5623333E52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93" t="46149" b="23485"/>
          <a:stretch/>
        </p:blipFill>
        <p:spPr>
          <a:xfrm>
            <a:off x="4019606" y="3072355"/>
            <a:ext cx="4782526" cy="108012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54BB60C-11A5-43E5-9679-B185F69FEA2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39" r="36780" b="6219"/>
          <a:stretch/>
        </p:blipFill>
        <p:spPr>
          <a:xfrm>
            <a:off x="4043456" y="4217895"/>
            <a:ext cx="4356213" cy="46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470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re 1">
            <a:extLst>
              <a:ext uri="{FF2B5EF4-FFF2-40B4-BE49-F238E27FC236}">
                <a16:creationId xmlns:a16="http://schemas.microsoft.com/office/drawing/2014/main" id="{1A751A2A-EDCA-4422-9478-01F29212CD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7342" y="189657"/>
            <a:ext cx="4760913" cy="603250"/>
          </a:xfrm>
        </p:spPr>
        <p:txBody>
          <a:bodyPr/>
          <a:lstStyle/>
          <a:p>
            <a:r>
              <a:rPr lang="fr-BE" altLang="fr-FR" sz="3200" dirty="0"/>
              <a:t>Stratégie d’exécution</a:t>
            </a:r>
          </a:p>
        </p:txBody>
      </p:sp>
      <p:pic>
        <p:nvPicPr>
          <p:cNvPr id="9219" name="Picture 4">
            <a:extLst>
              <a:ext uri="{FF2B5EF4-FFF2-40B4-BE49-F238E27FC236}">
                <a16:creationId xmlns:a16="http://schemas.microsoft.com/office/drawing/2014/main" id="{3C190D05-BDEA-4643-8798-C10464DB3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6440488"/>
            <a:ext cx="13319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ZoneTexte 1">
            <a:extLst>
              <a:ext uri="{FF2B5EF4-FFF2-40B4-BE49-F238E27FC236}">
                <a16:creationId xmlns:a16="http://schemas.microsoft.com/office/drawing/2014/main" id="{AAD75D20-0BA7-4AB6-A189-0403DBB2E1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6438900"/>
            <a:ext cx="12239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r>
              <a:rPr lang="fr-BE" altLang="fr-FR" dirty="0"/>
              <a:t>2</a:t>
            </a:r>
          </a:p>
        </p:txBody>
      </p:sp>
      <p:pic>
        <p:nvPicPr>
          <p:cNvPr id="6" name="Espace réservé du contenu 3">
            <a:extLst>
              <a:ext uri="{FF2B5EF4-FFF2-40B4-BE49-F238E27FC236}">
                <a16:creationId xmlns:a16="http://schemas.microsoft.com/office/drawing/2014/main" id="{178A2934-4D2E-474B-9F1D-77EC3AD513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6074" y="809625"/>
            <a:ext cx="7283450" cy="3666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2F7920-7C27-4DE0-9935-21A6C51B7BA1}"/>
              </a:ext>
            </a:extLst>
          </p:cNvPr>
          <p:cNvSpPr txBox="1"/>
          <p:nvPr/>
        </p:nvSpPr>
        <p:spPr>
          <a:xfrm>
            <a:off x="492349" y="4681594"/>
            <a:ext cx="4680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Phase de detection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Prise</a:t>
            </a:r>
            <a:r>
              <a:rPr lang="en-US" sz="2400" dirty="0"/>
              <a:t> </a:t>
            </a:r>
            <a:r>
              <a:rPr lang="en-US" sz="2400" dirty="0" err="1"/>
              <a:t>unitaire</a:t>
            </a:r>
            <a:r>
              <a:rPr lang="en-US" sz="2400" dirty="0"/>
              <a:t> des </a:t>
            </a:r>
            <a:r>
              <a:rPr lang="en-US" sz="2400" dirty="0" err="1"/>
              <a:t>cylindres</a:t>
            </a:r>
            <a:endParaRPr lang="en-US" sz="2400" dirty="0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488C893B-1334-41B5-A584-FCF958A030B1}"/>
              </a:ext>
            </a:extLst>
          </p:cNvPr>
          <p:cNvSpPr/>
          <p:nvPr/>
        </p:nvSpPr>
        <p:spPr>
          <a:xfrm>
            <a:off x="4355976" y="4973130"/>
            <a:ext cx="432048" cy="2116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C5949A-5CAE-4682-A2EC-1C0D9849B621}"/>
              </a:ext>
            </a:extLst>
          </p:cNvPr>
          <p:cNvSpPr/>
          <p:nvPr/>
        </p:nvSpPr>
        <p:spPr>
          <a:xfrm>
            <a:off x="5076056" y="4681594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Odométrie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Régulation</a:t>
            </a:r>
            <a:endParaRPr lang="en-BE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re 1">
            <a:extLst>
              <a:ext uri="{FF2B5EF4-FFF2-40B4-BE49-F238E27FC236}">
                <a16:creationId xmlns:a16="http://schemas.microsoft.com/office/drawing/2014/main" id="{42AA7F9F-B53F-4BAC-9EF6-EB8BBB49F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743" y="206375"/>
            <a:ext cx="5624513" cy="603250"/>
          </a:xfrm>
        </p:spPr>
        <p:txBody>
          <a:bodyPr/>
          <a:lstStyle/>
          <a:p>
            <a:r>
              <a:rPr lang="fr-BE" altLang="fr-FR" sz="3200" dirty="0"/>
              <a:t>Prise et déplacement des tubes</a:t>
            </a:r>
          </a:p>
        </p:txBody>
      </p:sp>
      <p:pic>
        <p:nvPicPr>
          <p:cNvPr id="11267" name="Picture 4">
            <a:extLst>
              <a:ext uri="{FF2B5EF4-FFF2-40B4-BE49-F238E27FC236}">
                <a16:creationId xmlns:a16="http://schemas.microsoft.com/office/drawing/2014/main" id="{BE45BE79-8B05-4C2A-B282-07BF34009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6440488"/>
            <a:ext cx="13319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8" name="ZoneTexte 1">
            <a:extLst>
              <a:ext uri="{FF2B5EF4-FFF2-40B4-BE49-F238E27FC236}">
                <a16:creationId xmlns:a16="http://schemas.microsoft.com/office/drawing/2014/main" id="{94D7E417-F40A-4BD7-8229-ACC3E5F7FD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6438900"/>
            <a:ext cx="12239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r>
              <a:rPr lang="fr-BE" altLang="fr-FR" dirty="0"/>
              <a:t>3</a:t>
            </a:r>
          </a:p>
        </p:txBody>
      </p:sp>
      <p:sp>
        <p:nvSpPr>
          <p:cNvPr id="11271" name="TextBox 7">
            <a:extLst>
              <a:ext uri="{FF2B5EF4-FFF2-40B4-BE49-F238E27FC236}">
                <a16:creationId xmlns:a16="http://schemas.microsoft.com/office/drawing/2014/main" id="{9F003090-6B23-4B9F-BE54-D53A4A6B1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7034" y="4132518"/>
            <a:ext cx="350496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fr-FR" sz="2400" dirty="0"/>
              <a:t> </a:t>
            </a:r>
            <a:r>
              <a:rPr lang="en-US" altLang="fr-FR" sz="2400" dirty="0" err="1"/>
              <a:t>Pince</a:t>
            </a:r>
            <a:r>
              <a:rPr lang="en-US" altLang="fr-FR" sz="2400" dirty="0"/>
              <a:t> </a:t>
            </a:r>
            <a:r>
              <a:rPr lang="en-US" altLang="fr-FR" sz="2400" dirty="0" err="1"/>
              <a:t>traditionnelle</a:t>
            </a:r>
            <a:r>
              <a:rPr lang="en-US" altLang="fr-FR" sz="2400" dirty="0"/>
              <a:t> </a:t>
            </a:r>
            <a:endParaRPr lang="fr-BE" altLang="fr-FR" sz="2400" dirty="0"/>
          </a:p>
        </p:txBody>
      </p:sp>
      <p:sp>
        <p:nvSpPr>
          <p:cNvPr id="11274" name="TextBox 13">
            <a:extLst>
              <a:ext uri="{FF2B5EF4-FFF2-40B4-BE49-F238E27FC236}">
                <a16:creationId xmlns:a16="http://schemas.microsoft.com/office/drawing/2014/main" id="{FA21538E-2B31-4C7D-B8E3-0916D0643C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7034" y="4594183"/>
            <a:ext cx="48011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fr-FR" sz="2400" dirty="0"/>
              <a:t> Transport </a:t>
            </a:r>
            <a:r>
              <a:rPr lang="en-US" altLang="fr-FR" sz="2400" dirty="0" err="1"/>
              <a:t>unitaire</a:t>
            </a:r>
            <a:r>
              <a:rPr lang="en-US" altLang="fr-FR" sz="2400" dirty="0"/>
              <a:t> sans stockage </a:t>
            </a:r>
            <a:endParaRPr lang="fr-BE" altLang="fr-FR" sz="2400" dirty="0"/>
          </a:p>
        </p:txBody>
      </p:sp>
      <p:sp>
        <p:nvSpPr>
          <p:cNvPr id="11275" name="TextBox 14">
            <a:extLst>
              <a:ext uri="{FF2B5EF4-FFF2-40B4-BE49-F238E27FC236}">
                <a16:creationId xmlns:a16="http://schemas.microsoft.com/office/drawing/2014/main" id="{E3D2D060-8C30-47DE-9F5D-F27EB1F41B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2038" y="5043015"/>
            <a:ext cx="582670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fr-FR" sz="2400" dirty="0"/>
              <a:t> </a:t>
            </a:r>
            <a:r>
              <a:rPr lang="en-US" altLang="fr-FR" sz="2400" dirty="0" err="1"/>
              <a:t>Moteur</a:t>
            </a:r>
            <a:r>
              <a:rPr lang="en-US" altLang="fr-FR" sz="2400" dirty="0"/>
              <a:t> </a:t>
            </a:r>
            <a:r>
              <a:rPr lang="en-US" altLang="fr-FR" sz="2400" dirty="0" err="1"/>
              <a:t>rotatif</a:t>
            </a:r>
            <a:r>
              <a:rPr lang="en-US" altLang="fr-FR" sz="2400" dirty="0"/>
              <a:t> </a:t>
            </a:r>
            <a:r>
              <a:rPr lang="en-US" altLang="fr-FR" sz="2400" dirty="0" err="1"/>
              <a:t>plutôt</a:t>
            </a:r>
            <a:r>
              <a:rPr lang="en-US" altLang="fr-FR" sz="2400" dirty="0"/>
              <a:t> </a:t>
            </a:r>
            <a:r>
              <a:rPr lang="en-US" altLang="fr-FR" sz="2400" dirty="0" err="1"/>
              <a:t>qu’une</a:t>
            </a:r>
            <a:r>
              <a:rPr lang="en-US" altLang="fr-FR" sz="2400" dirty="0"/>
              <a:t> </a:t>
            </a:r>
            <a:r>
              <a:rPr lang="en-US" altLang="fr-FR" sz="2400" dirty="0" err="1"/>
              <a:t>crémaillère</a:t>
            </a:r>
            <a:endParaRPr lang="fr-BE" altLang="fr-FR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18E158-EA4B-4369-B274-9596DC2AB5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58" y="809625"/>
            <a:ext cx="8369430" cy="3417324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re 1">
            <a:extLst>
              <a:ext uri="{FF2B5EF4-FFF2-40B4-BE49-F238E27FC236}">
                <a16:creationId xmlns:a16="http://schemas.microsoft.com/office/drawing/2014/main" id="{2013C97C-8161-41EB-ABE4-1AF82E1B1F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150" y="206375"/>
            <a:ext cx="7929563" cy="603250"/>
          </a:xfrm>
        </p:spPr>
        <p:txBody>
          <a:bodyPr/>
          <a:lstStyle/>
          <a:p>
            <a:r>
              <a:rPr lang="fr-BE" altLang="fr-FR" sz="3200" dirty="0"/>
              <a:t>Construction et agencement des composants</a:t>
            </a:r>
          </a:p>
        </p:txBody>
      </p:sp>
      <p:pic>
        <p:nvPicPr>
          <p:cNvPr id="13315" name="Picture 4">
            <a:extLst>
              <a:ext uri="{FF2B5EF4-FFF2-40B4-BE49-F238E27FC236}">
                <a16:creationId xmlns:a16="http://schemas.microsoft.com/office/drawing/2014/main" id="{1511E326-621F-4FEC-867B-F91AAB834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6440488"/>
            <a:ext cx="13319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6" name="ZoneTexte 1">
            <a:extLst>
              <a:ext uri="{FF2B5EF4-FFF2-40B4-BE49-F238E27FC236}">
                <a16:creationId xmlns:a16="http://schemas.microsoft.com/office/drawing/2014/main" id="{7C67C937-21BC-4FF1-9030-E54C052D92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6438900"/>
            <a:ext cx="12239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r>
              <a:rPr lang="fr-BE" altLang="fr-FR" dirty="0"/>
              <a:t>4</a:t>
            </a:r>
          </a:p>
        </p:txBody>
      </p:sp>
      <p:pic>
        <p:nvPicPr>
          <p:cNvPr id="13317" name="Picture 3">
            <a:extLst>
              <a:ext uri="{FF2B5EF4-FFF2-40B4-BE49-F238E27FC236}">
                <a16:creationId xmlns:a16="http://schemas.microsoft.com/office/drawing/2014/main" id="{7F31C978-ADB7-479F-A163-D54A3B7E0C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931068"/>
            <a:ext cx="6337300" cy="49958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5" name="Picture 3">
            <a:extLst>
              <a:ext uri="{FF2B5EF4-FFF2-40B4-BE49-F238E27FC236}">
                <a16:creationId xmlns:a16="http://schemas.microsoft.com/office/drawing/2014/main" id="{576C9A0B-9D33-4A2B-A238-E167EA6BC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737" y="1036340"/>
            <a:ext cx="7452400" cy="56868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2" name="Titre 1">
            <a:extLst>
              <a:ext uri="{FF2B5EF4-FFF2-40B4-BE49-F238E27FC236}">
                <a16:creationId xmlns:a16="http://schemas.microsoft.com/office/drawing/2014/main" id="{DDB0D7A3-A036-4084-AE0A-1F17C8E3FE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2024" y="101600"/>
            <a:ext cx="4760913" cy="603250"/>
          </a:xfrm>
        </p:spPr>
        <p:txBody>
          <a:bodyPr/>
          <a:lstStyle/>
          <a:p>
            <a:r>
              <a:rPr lang="fr-BE" altLang="fr-FR" sz="3200" dirty="0"/>
              <a:t>Fonctionnement interne</a:t>
            </a:r>
          </a:p>
        </p:txBody>
      </p:sp>
      <p:pic>
        <p:nvPicPr>
          <p:cNvPr id="15363" name="Picture 4">
            <a:extLst>
              <a:ext uri="{FF2B5EF4-FFF2-40B4-BE49-F238E27FC236}">
                <a16:creationId xmlns:a16="http://schemas.microsoft.com/office/drawing/2014/main" id="{26098555-50C4-4F88-A17C-0053D4788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6440488"/>
            <a:ext cx="13319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4" name="ZoneTexte 1">
            <a:extLst>
              <a:ext uri="{FF2B5EF4-FFF2-40B4-BE49-F238E27FC236}">
                <a16:creationId xmlns:a16="http://schemas.microsoft.com/office/drawing/2014/main" id="{F88BEE86-72CC-4B80-A6A3-91604C104C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6438900"/>
            <a:ext cx="12239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r>
              <a:rPr lang="fr-BE" altLang="fr-FR" dirty="0"/>
              <a:t>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B0C6C6-703C-457D-A72A-58CA1DB3A31B}"/>
              </a:ext>
            </a:extLst>
          </p:cNvPr>
          <p:cNvSpPr txBox="1"/>
          <p:nvPr/>
        </p:nvSpPr>
        <p:spPr>
          <a:xfrm>
            <a:off x="684162" y="704850"/>
            <a:ext cx="20876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rgbClr val="014A94"/>
                </a:solidFill>
              </a:rPr>
              <a:t>Composants</a:t>
            </a:r>
            <a:endParaRPr lang="en-US" sz="1400" dirty="0">
              <a:solidFill>
                <a:srgbClr val="014A94"/>
              </a:solidFill>
            </a:endParaRPr>
          </a:p>
          <a:p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</a:rPr>
              <a:t>Principes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</a:rPr>
              <a:t>théoriques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</a:rPr>
              <a:t>implémentés</a:t>
            </a:r>
            <a:r>
              <a:rPr lang="en-US" sz="1400" dirty="0">
                <a:solidFill>
                  <a:schemeClr val="accent6">
                    <a:lumMod val="50000"/>
                  </a:schemeClr>
                </a:solidFill>
              </a:rPr>
              <a:t> sur </a:t>
            </a:r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</a:rPr>
              <a:t>l’Arduino</a:t>
            </a:r>
            <a:endParaRPr lang="en-US" sz="14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sz="1400" dirty="0" err="1">
                <a:solidFill>
                  <a:srgbClr val="00B050"/>
                </a:solidFill>
              </a:rPr>
              <a:t>Données</a:t>
            </a:r>
            <a:r>
              <a:rPr lang="en-US" sz="1400" dirty="0">
                <a:solidFill>
                  <a:srgbClr val="00B050"/>
                </a:solidFill>
              </a:rPr>
              <a:t> du terrain et actions</a:t>
            </a:r>
          </a:p>
          <a:p>
            <a:r>
              <a:rPr lang="en-US" sz="1400" dirty="0">
                <a:solidFill>
                  <a:srgbClr val="C00000"/>
                </a:solidFill>
              </a:rPr>
              <a:t>Objectif final</a:t>
            </a:r>
            <a:endParaRPr lang="en-BE" sz="1400" dirty="0">
              <a:solidFill>
                <a:srgbClr val="C0000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C2159D1-60E1-4113-AEC9-B62EA65BCC80}"/>
              </a:ext>
            </a:extLst>
          </p:cNvPr>
          <p:cNvSpPr/>
          <p:nvPr/>
        </p:nvSpPr>
        <p:spPr>
          <a:xfrm>
            <a:off x="697597" y="704850"/>
            <a:ext cx="2002195" cy="1355998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re 1">
            <a:extLst>
              <a:ext uri="{FF2B5EF4-FFF2-40B4-BE49-F238E27FC236}">
                <a16:creationId xmlns:a16="http://schemas.microsoft.com/office/drawing/2014/main" id="{6BE9696C-9626-4BE3-B1D3-2BB662FCC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8940" y="163276"/>
            <a:ext cx="3166120" cy="603498"/>
          </a:xfrm>
        </p:spPr>
        <p:txBody>
          <a:bodyPr/>
          <a:lstStyle/>
          <a:p>
            <a:r>
              <a:rPr lang="fr-BE" altLang="fr-FR" sz="3200" dirty="0"/>
              <a:t>Régulation PID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D98BE3C1-BC02-496F-8EA3-EC9112B9C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6440488"/>
            <a:ext cx="13319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F20A7F0-3C20-4A0B-A61C-5BAF686F5BB9}"/>
              </a:ext>
            </a:extLst>
          </p:cNvPr>
          <p:cNvSpPr txBox="1"/>
          <p:nvPr/>
        </p:nvSpPr>
        <p:spPr>
          <a:xfrm>
            <a:off x="467544" y="643945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6</a:t>
            </a:r>
          </a:p>
        </p:txBody>
      </p:sp>
      <p:pic>
        <p:nvPicPr>
          <p:cNvPr id="20" name="Image 19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B61D295-5146-4ACC-B582-E45ACB74A5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96" y="1862187"/>
            <a:ext cx="8422704" cy="2552335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C863CF0-9A22-427D-8A1A-EFC9E481B6BE}"/>
              </a:ext>
            </a:extLst>
          </p:cNvPr>
          <p:cNvSpPr txBox="1"/>
          <p:nvPr/>
        </p:nvSpPr>
        <p:spPr>
          <a:xfrm>
            <a:off x="3553573" y="4414522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Boucle d’asservissement</a:t>
            </a:r>
          </a:p>
        </p:txBody>
      </p:sp>
    </p:spTree>
    <p:extLst>
      <p:ext uri="{BB962C8B-B14F-4D97-AF65-F5344CB8AC3E}">
        <p14:creationId xmlns:p14="http://schemas.microsoft.com/office/powerpoint/2010/main" val="3687444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>
            <a:extLst>
              <a:ext uri="{FF2B5EF4-FFF2-40B4-BE49-F238E27FC236}">
                <a16:creationId xmlns:a16="http://schemas.microsoft.com/office/drawing/2014/main" id="{945D8A8C-4C77-448A-9B68-43A4F9EB51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7"/>
          <a:stretch/>
        </p:blipFill>
        <p:spPr>
          <a:xfrm>
            <a:off x="611560" y="1364977"/>
            <a:ext cx="4155930" cy="5006866"/>
          </a:xfrm>
          <a:prstGeom prst="rect">
            <a:avLst/>
          </a:prstGeom>
        </p:spPr>
      </p:pic>
      <p:sp>
        <p:nvSpPr>
          <p:cNvPr id="6146" name="Titre 1">
            <a:extLst>
              <a:ext uri="{FF2B5EF4-FFF2-40B4-BE49-F238E27FC236}">
                <a16:creationId xmlns:a16="http://schemas.microsoft.com/office/drawing/2014/main" id="{6BE9696C-9626-4BE3-B1D3-2BB662FCC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8940" y="235623"/>
            <a:ext cx="3166120" cy="603498"/>
          </a:xfrm>
        </p:spPr>
        <p:txBody>
          <a:bodyPr/>
          <a:lstStyle/>
          <a:p>
            <a:r>
              <a:rPr lang="fr-BE" altLang="fr-FR" sz="3200" dirty="0"/>
              <a:t>Odométrie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D98BE3C1-BC02-496F-8EA3-EC9112B9C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6440488"/>
            <a:ext cx="13319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F20A7F0-3C20-4A0B-A61C-5BAF686F5BB9}"/>
              </a:ext>
            </a:extLst>
          </p:cNvPr>
          <p:cNvSpPr txBox="1"/>
          <p:nvPr/>
        </p:nvSpPr>
        <p:spPr>
          <a:xfrm>
            <a:off x="467544" y="643945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7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866D6D-ADE7-45EB-AF24-C29BC125E478}"/>
              </a:ext>
            </a:extLst>
          </p:cNvPr>
          <p:cNvSpPr/>
          <p:nvPr/>
        </p:nvSpPr>
        <p:spPr>
          <a:xfrm>
            <a:off x="1412854" y="964867"/>
            <a:ext cx="634026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200" b="1" dirty="0"/>
              <a:t>Position et orientation approximatives</a:t>
            </a:r>
            <a:r>
              <a:rPr lang="fr-FR" sz="2000" b="1" dirty="0"/>
              <a:t> </a:t>
            </a:r>
            <a:r>
              <a:rPr lang="fr-FR" sz="2200" b="1" dirty="0"/>
              <a:t>en temps réel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F42CE1-4C74-4B78-B103-996E8BFF2087}"/>
              </a:ext>
            </a:extLst>
          </p:cNvPr>
          <p:cNvSpPr/>
          <p:nvPr/>
        </p:nvSpPr>
        <p:spPr>
          <a:xfrm>
            <a:off x="4581596" y="1916832"/>
            <a:ext cx="4529687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Récupération &amp; traitement des infos encodeurs</a:t>
            </a:r>
          </a:p>
          <a:p>
            <a:endParaRPr lang="fr-FR" b="1" dirty="0"/>
          </a:p>
          <a:p>
            <a:endParaRPr lang="fr-FR" dirty="0"/>
          </a:p>
          <a:p>
            <a:r>
              <a:rPr lang="fr-FR" dirty="0"/>
              <a:t>                                   </a:t>
            </a: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Conversion en coordonnées cartésiennes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/>
              <a:t>Stockage de l’information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                                              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re 1">
            <a:extLst>
              <a:ext uri="{FF2B5EF4-FFF2-40B4-BE49-F238E27FC236}">
                <a16:creationId xmlns:a16="http://schemas.microsoft.com/office/drawing/2014/main" id="{6BE9696C-9626-4BE3-B1D3-2BB662FCC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2916" y="154603"/>
            <a:ext cx="4031332" cy="603498"/>
          </a:xfrm>
        </p:spPr>
        <p:txBody>
          <a:bodyPr/>
          <a:lstStyle/>
          <a:p>
            <a:pPr algn="l"/>
            <a:r>
              <a:rPr lang="fr-BE" altLang="fr-FR" sz="3200" dirty="0"/>
              <a:t>Calculs des consignes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D98BE3C1-BC02-496F-8EA3-EC9112B9C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6440488"/>
            <a:ext cx="13319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F20A7F0-3C20-4A0B-A61C-5BAF686F5BB9}"/>
              </a:ext>
            </a:extLst>
          </p:cNvPr>
          <p:cNvSpPr txBox="1"/>
          <p:nvPr/>
        </p:nvSpPr>
        <p:spPr>
          <a:xfrm>
            <a:off x="467544" y="643945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8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5FEDA2F-F046-4133-AA32-E8B4AEF58B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0" t="4040"/>
          <a:stretch/>
        </p:blipFill>
        <p:spPr>
          <a:xfrm>
            <a:off x="463749" y="1124744"/>
            <a:ext cx="4394717" cy="5112568"/>
          </a:xfrm>
          <a:prstGeom prst="rect">
            <a:avLst/>
          </a:prstGeom>
        </p:spPr>
      </p:pic>
      <p:pic>
        <p:nvPicPr>
          <p:cNvPr id="12" name="Image 9">
            <a:extLst>
              <a:ext uri="{FF2B5EF4-FFF2-40B4-BE49-F238E27FC236}">
                <a16:creationId xmlns:a16="http://schemas.microsoft.com/office/drawing/2014/main" id="{38535B18-53B6-40E8-8B8E-ABDBE70A91C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93" t="46149" b="23485"/>
          <a:stretch/>
        </p:blipFill>
        <p:spPr>
          <a:xfrm>
            <a:off x="4781686" y="1124744"/>
            <a:ext cx="4782526" cy="10801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E023BE-3A57-4FF7-ACE4-45D5E32C97FF}"/>
              </a:ext>
            </a:extLst>
          </p:cNvPr>
          <p:cNvSpPr txBox="1"/>
          <p:nvPr/>
        </p:nvSpPr>
        <p:spPr>
          <a:xfrm>
            <a:off x="4759560" y="2486723"/>
            <a:ext cx="4610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Déplacement</a:t>
            </a:r>
            <a:r>
              <a:rPr lang="en-US" sz="2000" b="1" dirty="0"/>
              <a:t> </a:t>
            </a:r>
            <a:r>
              <a:rPr lang="en-US" sz="2000" b="1" dirty="0" err="1"/>
              <a:t>en</a:t>
            </a:r>
            <a:r>
              <a:rPr lang="en-US" sz="2000" b="1" dirty="0"/>
              <a:t> 2 phases </a:t>
            </a:r>
            <a:r>
              <a:rPr lang="en-US" sz="2000" b="1" dirty="0" err="1"/>
              <a:t>successives</a:t>
            </a:r>
            <a:endParaRPr lang="en-BE" sz="2000" b="1" dirty="0"/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764825EB-83CB-4EE0-A919-300AC26F19E0}"/>
              </a:ext>
            </a:extLst>
          </p:cNvPr>
          <p:cNvSpPr/>
          <p:nvPr/>
        </p:nvSpPr>
        <p:spPr>
          <a:xfrm>
            <a:off x="6508905" y="3982704"/>
            <a:ext cx="216024" cy="3693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A3A9C1-1AB6-420F-8126-49083B6FE5D2}"/>
              </a:ext>
            </a:extLst>
          </p:cNvPr>
          <p:cNvSpPr/>
          <p:nvPr/>
        </p:nvSpPr>
        <p:spPr>
          <a:xfrm>
            <a:off x="5215829" y="2984026"/>
            <a:ext cx="27447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dirty="0"/>
              <a:t>Déplacement angulaire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6B9C98-653B-4951-BC1F-A8A468DEF7E9}"/>
              </a:ext>
            </a:extLst>
          </p:cNvPr>
          <p:cNvSpPr/>
          <p:nvPr/>
        </p:nvSpPr>
        <p:spPr>
          <a:xfrm>
            <a:off x="5219676" y="3379097"/>
            <a:ext cx="27944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BE" dirty="0"/>
              <a:t>Déplacement</a:t>
            </a:r>
            <a:r>
              <a:rPr lang="fr-BE" b="1" dirty="0"/>
              <a:t> </a:t>
            </a:r>
            <a:r>
              <a:rPr lang="fr-BE" dirty="0"/>
              <a:t>rectiligne</a:t>
            </a:r>
            <a:r>
              <a:rPr lang="fr-BE" b="1" dirty="0"/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5FED65-7E92-4792-917C-0A1E7050AEFF}"/>
              </a:ext>
            </a:extLst>
          </p:cNvPr>
          <p:cNvSpPr/>
          <p:nvPr/>
        </p:nvSpPr>
        <p:spPr>
          <a:xfrm>
            <a:off x="5312012" y="4586311"/>
            <a:ext cx="29844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BE" sz="2000" b="1" dirty="0"/>
              <a:t>Simplification de la boucle</a:t>
            </a:r>
          </a:p>
        </p:txBody>
      </p:sp>
    </p:spTree>
    <p:extLst>
      <p:ext uri="{BB962C8B-B14F-4D97-AF65-F5344CB8AC3E}">
        <p14:creationId xmlns:p14="http://schemas.microsoft.com/office/powerpoint/2010/main" val="2692791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re 1">
            <a:extLst>
              <a:ext uri="{FF2B5EF4-FFF2-40B4-BE49-F238E27FC236}">
                <a16:creationId xmlns:a16="http://schemas.microsoft.com/office/drawing/2014/main" id="{6BE9696C-9626-4BE3-B1D3-2BB662FCC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8940" y="94767"/>
            <a:ext cx="3166120" cy="603498"/>
          </a:xfrm>
        </p:spPr>
        <p:txBody>
          <a:bodyPr/>
          <a:lstStyle/>
          <a:p>
            <a:r>
              <a:rPr lang="fr-BE" altLang="fr-FR" sz="3200" dirty="0"/>
              <a:t>Profil de vitesse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D98BE3C1-BC02-496F-8EA3-EC9112B9C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6440488"/>
            <a:ext cx="13319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BF20A7F0-3C20-4A0B-A61C-5BAF686F5BB9}"/>
              </a:ext>
            </a:extLst>
          </p:cNvPr>
          <p:cNvSpPr txBox="1"/>
          <p:nvPr/>
        </p:nvSpPr>
        <p:spPr>
          <a:xfrm>
            <a:off x="467544" y="643945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9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8F76605-3361-4C39-8776-31A328787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1072838"/>
            <a:ext cx="6274104" cy="35376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03048D-604E-49A5-BC08-1E4DF7D51FE9}"/>
              </a:ext>
            </a:extLst>
          </p:cNvPr>
          <p:cNvSpPr txBox="1"/>
          <p:nvPr/>
        </p:nvSpPr>
        <p:spPr>
          <a:xfrm>
            <a:off x="1547664" y="4610497"/>
            <a:ext cx="52565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Décomposition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consignes</a:t>
            </a:r>
            <a:r>
              <a:rPr lang="en-US" sz="2000" dirty="0"/>
              <a:t> </a:t>
            </a:r>
            <a:r>
              <a:rPr lang="en-US" sz="2000" dirty="0" err="1"/>
              <a:t>évolutives</a:t>
            </a:r>
            <a:endParaRPr lang="en-US" sz="2000" dirty="0"/>
          </a:p>
          <a:p>
            <a:endParaRPr lang="en-B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AB531F-66ED-49EB-AC54-44F65D3ED6BC}"/>
              </a:ext>
            </a:extLst>
          </p:cNvPr>
          <p:cNvSpPr txBox="1"/>
          <p:nvPr/>
        </p:nvSpPr>
        <p:spPr>
          <a:xfrm>
            <a:off x="1979712" y="5415830"/>
            <a:ext cx="4392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Contrôle</a:t>
            </a:r>
            <a:r>
              <a:rPr lang="en-US" sz="2000" dirty="0"/>
              <a:t> de </a:t>
            </a:r>
            <a:r>
              <a:rPr lang="en-US" sz="2000" dirty="0" err="1"/>
              <a:t>l’objectif</a:t>
            </a:r>
            <a:r>
              <a:rPr lang="en-US" sz="2000" dirty="0"/>
              <a:t> et du </a:t>
            </a:r>
            <a:r>
              <a:rPr lang="en-US" sz="2000" dirty="0" err="1"/>
              <a:t>déplacement</a:t>
            </a:r>
            <a:endParaRPr lang="en-BE" sz="2000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1C54D1C9-625A-4253-8B31-A338A95087E4}"/>
              </a:ext>
            </a:extLst>
          </p:cNvPr>
          <p:cNvSpPr/>
          <p:nvPr/>
        </p:nvSpPr>
        <p:spPr>
          <a:xfrm>
            <a:off x="1367644" y="5477787"/>
            <a:ext cx="360040" cy="2454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476046703"/>
      </p:ext>
    </p:extLst>
  </p:cSld>
  <p:clrMapOvr>
    <a:masterClrMapping/>
  </p:clrMapOvr>
</p:sld>
</file>

<file path=ppt/theme/theme1.xml><?xml version="1.0" encoding="utf-8"?>
<a:theme xmlns:a="http://schemas.openxmlformats.org/drawingml/2006/main" name="1_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843</TotalTime>
  <Words>913</Words>
  <Application>Microsoft Office PowerPoint</Application>
  <PresentationFormat>On-screen Show (4:3)</PresentationFormat>
  <Paragraphs>204</Paragraphs>
  <Slides>15</Slides>
  <Notes>11</Notes>
  <HiddenSlides>4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MetaBold-Roman</vt:lpstr>
      <vt:lpstr>Meta-LightLF</vt:lpstr>
      <vt:lpstr>1_Thème Office</vt:lpstr>
      <vt:lpstr>Conception personnalisée</vt:lpstr>
      <vt:lpstr>Réalisation d’un robot magasinier</vt:lpstr>
      <vt:lpstr>Stratégie d’exécution</vt:lpstr>
      <vt:lpstr>Prise et déplacement des tubes</vt:lpstr>
      <vt:lpstr>Construction et agencement des composants</vt:lpstr>
      <vt:lpstr>Fonctionnement interne</vt:lpstr>
      <vt:lpstr>Régulation PID</vt:lpstr>
      <vt:lpstr>Odométrie</vt:lpstr>
      <vt:lpstr>Calculs des consignes</vt:lpstr>
      <vt:lpstr>Profil de vitesse</vt:lpstr>
      <vt:lpstr> Simulation Turtle </vt:lpstr>
      <vt:lpstr>Résultats et optimisations</vt:lpstr>
      <vt:lpstr>Simulation</vt:lpstr>
      <vt:lpstr>Cahier des charges</vt:lpstr>
      <vt:lpstr>Odométrie</vt:lpstr>
      <vt:lpstr>Calculs des consignes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Windows</dc:creator>
  <cp:lastModifiedBy>Maxime Renard</cp:lastModifiedBy>
  <cp:revision>80</cp:revision>
  <cp:lastPrinted>2013-06-17T09:51:43Z</cp:lastPrinted>
  <dcterms:created xsi:type="dcterms:W3CDTF">2012-12-20T09:37:16Z</dcterms:created>
  <dcterms:modified xsi:type="dcterms:W3CDTF">2019-03-25T13:32:41Z</dcterms:modified>
</cp:coreProperties>
</file>